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18288000" cy="10287000"/>
  <p:notesSz cx="6858000" cy="9144000"/>
  <p:embeddedFontLst>
    <p:embeddedFont>
      <p:font typeface="Helios" charset="1" panose="020B0504020202020204"/>
      <p:regular r:id="rId37"/>
    </p:embeddedFont>
    <p:embeddedFont>
      <p:font typeface="TT Hoves Bold" charset="1" panose="02000003020000060003"/>
      <p:regular r:id="rId38"/>
    </p:embeddedFont>
    <p:embeddedFont>
      <p:font typeface="Arimo" charset="1" panose="020B0604020202020204"/>
      <p:regular r:id="rId39"/>
    </p:embeddedFont>
    <p:embeddedFont>
      <p:font typeface="Helios Bold" charset="1" panose="020B0704020202020204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https://peru.angloamerican.com/quellaveco/medio-ambiente1/gestion-para-proteger-el-patrimonio-arqueologico.aspx" TargetMode="External" Type="http://schemas.openxmlformats.org/officeDocument/2006/relationships/hyperlink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20.png" Type="http://schemas.openxmlformats.org/officeDocument/2006/relationships/image"/><Relationship Id="rId13" Target="../media/image21.svg" Type="http://schemas.openxmlformats.org/officeDocument/2006/relationships/image"/><Relationship Id="rId14" Target="../media/image22.png" Type="http://schemas.openxmlformats.org/officeDocument/2006/relationships/image"/><Relationship Id="rId15" Target="../media/image23.svg" Type="http://schemas.openxmlformats.org/officeDocument/2006/relationships/image"/><Relationship Id="rId16" Target="../media/image24.png" Type="http://schemas.openxmlformats.org/officeDocument/2006/relationships/image"/><Relationship Id="rId17" Target="../media/image25.svg" Type="http://schemas.openxmlformats.org/officeDocument/2006/relationships/image"/><Relationship Id="rId18" Target="../media/image26.png" Type="http://schemas.openxmlformats.org/officeDocument/2006/relationships/image"/><Relationship Id="rId19" Target="../media/image27.sv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7978148" y="0"/>
            <a:ext cx="18562305" cy="8555165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BF090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363689"/>
            <a:ext cx="340438" cy="400944"/>
          </a:xfrm>
          <a:custGeom>
            <a:avLst/>
            <a:gdLst/>
            <a:ahLst/>
            <a:cxnLst/>
            <a:rect r="r" b="b" t="t" l="l"/>
            <a:pathLst>
              <a:path h="400944" w="340438">
                <a:moveTo>
                  <a:pt x="0" y="0"/>
                </a:moveTo>
                <a:lnTo>
                  <a:pt x="340438" y="0"/>
                </a:lnTo>
                <a:lnTo>
                  <a:pt x="340438" y="400943"/>
                </a:lnTo>
                <a:lnTo>
                  <a:pt x="0" y="40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311212" y="2739622"/>
            <a:ext cx="9976788" cy="7547378"/>
            <a:chOff x="0" y="0"/>
            <a:chExt cx="14317806" cy="108313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794" y="-127"/>
              <a:ext cx="14320599" cy="10831457"/>
            </a:xfrm>
            <a:custGeom>
              <a:avLst/>
              <a:gdLst/>
              <a:ahLst/>
              <a:cxnLst/>
              <a:rect r="r" b="b" t="t" l="l"/>
              <a:pathLst>
                <a:path h="10831457" w="14320599">
                  <a:moveTo>
                    <a:pt x="14320599" y="10794149"/>
                  </a:moveTo>
                  <a:cubicBezTo>
                    <a:pt x="14320599" y="10829051"/>
                    <a:pt x="14302845" y="10831457"/>
                    <a:pt x="14256558" y="10831457"/>
                  </a:cubicBezTo>
                  <a:cubicBezTo>
                    <a:pt x="9505938" y="10830788"/>
                    <a:pt x="4755529" y="10830788"/>
                    <a:pt x="4908" y="10830788"/>
                  </a:cubicBezTo>
                  <a:cubicBezTo>
                    <a:pt x="0" y="10816213"/>
                    <a:pt x="8712" y="10802974"/>
                    <a:pt x="13573" y="10789468"/>
                  </a:cubicBezTo>
                  <a:cubicBezTo>
                    <a:pt x="222392" y="10198143"/>
                    <a:pt x="431422" y="9606951"/>
                    <a:pt x="640874" y="9015761"/>
                  </a:cubicBezTo>
                  <a:cubicBezTo>
                    <a:pt x="939518" y="8172902"/>
                    <a:pt x="1238797" y="7330177"/>
                    <a:pt x="1537230" y="6487318"/>
                  </a:cubicBezTo>
                  <a:cubicBezTo>
                    <a:pt x="1905832" y="5446415"/>
                    <a:pt x="2273590" y="4405512"/>
                    <a:pt x="2641981" y="3364742"/>
                  </a:cubicBezTo>
                  <a:cubicBezTo>
                    <a:pt x="3016290" y="2307391"/>
                    <a:pt x="3390811" y="1250174"/>
                    <a:pt x="3766177" y="192956"/>
                  </a:cubicBezTo>
                  <a:cubicBezTo>
                    <a:pt x="3789003" y="128635"/>
                    <a:pt x="3803587" y="62843"/>
                    <a:pt x="3840574" y="662"/>
                  </a:cubicBezTo>
                  <a:cubicBezTo>
                    <a:pt x="7312711" y="662"/>
                    <a:pt x="10784846" y="662"/>
                    <a:pt x="14256981" y="0"/>
                  </a:cubicBezTo>
                  <a:cubicBezTo>
                    <a:pt x="14304115" y="0"/>
                    <a:pt x="14320177" y="3604"/>
                    <a:pt x="14320177" y="37703"/>
                  </a:cubicBezTo>
                  <a:cubicBezTo>
                    <a:pt x="14318909" y="3623229"/>
                    <a:pt x="14318909" y="7208756"/>
                    <a:pt x="14320599" y="10794149"/>
                  </a:cubicBezTo>
                  <a:close/>
                </a:path>
              </a:pathLst>
            </a:custGeom>
            <a:blipFill>
              <a:blip r:embed="rId4"/>
              <a:stretch>
                <a:fillRect l="-22052" t="-1" r="-22052" b="-1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4079118" y="1013263"/>
            <a:ext cx="3180182" cy="1101795"/>
          </a:xfrm>
          <a:custGeom>
            <a:avLst/>
            <a:gdLst/>
            <a:ahLst/>
            <a:cxnLst/>
            <a:rect r="r" b="b" t="t" l="l"/>
            <a:pathLst>
              <a:path h="1101795" w="3180182">
                <a:moveTo>
                  <a:pt x="0" y="0"/>
                </a:moveTo>
                <a:lnTo>
                  <a:pt x="3180182" y="0"/>
                </a:lnTo>
                <a:lnTo>
                  <a:pt x="3180182" y="1101795"/>
                </a:lnTo>
                <a:lnTo>
                  <a:pt x="0" y="11017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31288" y="1358897"/>
            <a:ext cx="5551107" cy="405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1"/>
              </a:lnSpc>
              <a:spcBef>
                <a:spcPct val="0"/>
              </a:spcBef>
            </a:pPr>
            <a:r>
              <a:rPr lang="en-US" sz="2401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ANALISIS Y DISEÑO DE SISITEMAS II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7759991"/>
            <a:ext cx="4998885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Edwin Alejandro Moreno Bautista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Moisés Antonio Ramirez Tacunan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Carlos Nuri Corrales Flores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7192756"/>
            <a:ext cx="728251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PRESENTADO POR: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952127"/>
            <a:ext cx="8614476" cy="3088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24"/>
              </a:lnSpc>
            </a:pPr>
            <a:r>
              <a:rPr lang="en-US" sz="6770" b="true">
                <a:solidFill>
                  <a:srgbClr val="2A2E3A"/>
                </a:solidFill>
                <a:latin typeface="TT Hoves Bold"/>
                <a:ea typeface="TT Hoves Bold"/>
                <a:cs typeface="TT Hoves Bold"/>
                <a:sym typeface="TT Hoves Bold"/>
              </a:rPr>
              <a:t>Autorización de Procesos de rescate </a:t>
            </a:r>
            <a:r>
              <a:rPr lang="en-US" sz="6770" b="true">
                <a:solidFill>
                  <a:srgbClr val="A20E20"/>
                </a:solidFill>
                <a:latin typeface="TT Hoves Bold"/>
                <a:ea typeface="TT Hoves Bold"/>
                <a:cs typeface="TT Hoves Bold"/>
                <a:sym typeface="TT Hoves Bold"/>
              </a:rPr>
              <a:t> </a:t>
            </a:r>
            <a:r>
              <a:rPr lang="en-US" sz="6770" b="true">
                <a:solidFill>
                  <a:srgbClr val="C0171A"/>
                </a:solidFill>
                <a:latin typeface="TT Hoves Bold"/>
                <a:ea typeface="TT Hoves Bold"/>
                <a:cs typeface="TT Hoves Bold"/>
                <a:sym typeface="TT Hoves Bold"/>
              </a:rPr>
              <a:t>Arqueológico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64055" y="9453344"/>
            <a:ext cx="7195245" cy="20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0"/>
              </a:lnSpc>
            </a:pPr>
            <a:r>
              <a:rPr lang="en-US" sz="1100" u="sng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hlinkClick r:id="rId6" tooltip="https://peru.angloamerican.com/quellaveco/medio-ambiente1/gestion-para-proteger-el-patrimonio-arqueologico.aspx"/>
              </a:rPr>
              <a:t>https://peru.angloamerican.com/quellaveco/medio-ambiente1/gestion-para-proteger-el-patrimonio-arqueologico.aspx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017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4878" t="0" r="-487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269373"/>
            <a:ext cx="13180708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59"/>
              </a:lnSpc>
            </a:pPr>
            <a:r>
              <a:rPr lang="en-US" sz="8799" b="true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CU.- Registrar Solicitud</a:t>
            </a:r>
          </a:p>
        </p:txBody>
      </p:sp>
      <p:sp>
        <p:nvSpPr>
          <p:cNvPr name="AutoShape 4" id="4"/>
          <p:cNvSpPr/>
          <p:nvPr/>
        </p:nvSpPr>
        <p:spPr>
          <a:xfrm>
            <a:off x="1028700" y="6014048"/>
            <a:ext cx="10647128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13095" y="1797787"/>
            <a:ext cx="13661810" cy="7946913"/>
            <a:chOff x="0" y="0"/>
            <a:chExt cx="2099013" cy="12209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99013" cy="1220971"/>
            </a:xfrm>
            <a:custGeom>
              <a:avLst/>
              <a:gdLst/>
              <a:ahLst/>
              <a:cxnLst/>
              <a:rect r="r" b="b" t="t" l="l"/>
              <a:pathLst>
                <a:path h="1220971" w="2099013">
                  <a:moveTo>
                    <a:pt x="0" y="0"/>
                  </a:moveTo>
                  <a:lnTo>
                    <a:pt x="2099013" y="0"/>
                  </a:lnTo>
                  <a:lnTo>
                    <a:pt x="2099013" y="1220971"/>
                  </a:lnTo>
                  <a:lnTo>
                    <a:pt x="0" y="1220971"/>
                  </a:lnTo>
                  <a:close/>
                </a:path>
              </a:pathLst>
            </a:custGeom>
            <a:blipFill>
              <a:blip r:embed="rId2"/>
              <a:stretch>
                <a:fillRect l="0" t="-69" r="0" b="-69"/>
              </a:stretch>
            </a:blipFill>
            <a:ln w="57150" cap="sq">
              <a:solidFill>
                <a:srgbClr val="C0171A"/>
              </a:solidFill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10089990"/>
            <a:ext cx="18288000" cy="197010"/>
            <a:chOff x="0" y="0"/>
            <a:chExt cx="4816593" cy="518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51888"/>
            </a:xfrm>
            <a:custGeom>
              <a:avLst/>
              <a:gdLst/>
              <a:ahLst/>
              <a:cxnLst/>
              <a:rect r="r" b="b" t="t" l="l"/>
              <a:pathLst>
                <a:path h="5188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888"/>
                  </a:lnTo>
                  <a:lnTo>
                    <a:pt x="0" y="51888"/>
                  </a:lnTo>
                  <a:close/>
                </a:path>
              </a:pathLst>
            </a:custGeom>
            <a:solidFill>
              <a:srgbClr val="BF090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816593" cy="99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0"/>
            <a:ext cx="18288000" cy="197010"/>
            <a:chOff x="0" y="0"/>
            <a:chExt cx="4816593" cy="5188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51888"/>
            </a:xfrm>
            <a:custGeom>
              <a:avLst/>
              <a:gdLst/>
              <a:ahLst/>
              <a:cxnLst/>
              <a:rect r="r" b="b" t="t" l="l"/>
              <a:pathLst>
                <a:path h="5188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888"/>
                  </a:lnTo>
                  <a:lnTo>
                    <a:pt x="0" y="51888"/>
                  </a:lnTo>
                  <a:close/>
                </a:path>
              </a:pathLst>
            </a:custGeom>
            <a:solidFill>
              <a:srgbClr val="BF090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816593" cy="99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3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595313"/>
            <a:ext cx="15573795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b="true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Diagrama de clases de </a:t>
            </a:r>
            <a:r>
              <a:rPr lang="en-US" sz="5600" b="true">
                <a:solidFill>
                  <a:srgbClr val="BF0909"/>
                </a:solidFill>
                <a:latin typeface="TT Hoves Bold"/>
                <a:ea typeface="TT Hoves Bold"/>
                <a:cs typeface="TT Hoves Bold"/>
                <a:sym typeface="TT Hoves Bold"/>
              </a:rPr>
              <a:t>Registrar Solicitud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67928" y="1797787"/>
            <a:ext cx="14552143" cy="7946913"/>
            <a:chOff x="0" y="0"/>
            <a:chExt cx="2235804" cy="12209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35804" cy="1220971"/>
            </a:xfrm>
            <a:custGeom>
              <a:avLst/>
              <a:gdLst/>
              <a:ahLst/>
              <a:cxnLst/>
              <a:rect r="r" b="b" t="t" l="l"/>
              <a:pathLst>
                <a:path h="1220971" w="2235804">
                  <a:moveTo>
                    <a:pt x="0" y="0"/>
                  </a:moveTo>
                  <a:lnTo>
                    <a:pt x="2235804" y="0"/>
                  </a:lnTo>
                  <a:lnTo>
                    <a:pt x="2235804" y="1220971"/>
                  </a:lnTo>
                  <a:lnTo>
                    <a:pt x="0" y="1220971"/>
                  </a:lnTo>
                  <a:close/>
                </a:path>
              </a:pathLst>
            </a:custGeom>
            <a:blipFill>
              <a:blip r:embed="rId2"/>
              <a:stretch>
                <a:fillRect l="0" t="-13" r="0" b="-13"/>
              </a:stretch>
            </a:blipFill>
            <a:ln w="57150" cap="sq">
              <a:solidFill>
                <a:srgbClr val="C0171A"/>
              </a:solidFill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10089990"/>
            <a:ext cx="18288000" cy="197010"/>
            <a:chOff x="0" y="0"/>
            <a:chExt cx="4816593" cy="518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51888"/>
            </a:xfrm>
            <a:custGeom>
              <a:avLst/>
              <a:gdLst/>
              <a:ahLst/>
              <a:cxnLst/>
              <a:rect r="r" b="b" t="t" l="l"/>
              <a:pathLst>
                <a:path h="5188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888"/>
                  </a:lnTo>
                  <a:lnTo>
                    <a:pt x="0" y="51888"/>
                  </a:lnTo>
                  <a:close/>
                </a:path>
              </a:pathLst>
            </a:custGeom>
            <a:solidFill>
              <a:srgbClr val="BF090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816593" cy="99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0"/>
            <a:ext cx="18288000" cy="197010"/>
            <a:chOff x="0" y="0"/>
            <a:chExt cx="4816593" cy="5188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51888"/>
            </a:xfrm>
            <a:custGeom>
              <a:avLst/>
              <a:gdLst/>
              <a:ahLst/>
              <a:cxnLst/>
              <a:rect r="r" b="b" t="t" l="l"/>
              <a:pathLst>
                <a:path h="5188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888"/>
                  </a:lnTo>
                  <a:lnTo>
                    <a:pt x="0" y="51888"/>
                  </a:lnTo>
                  <a:close/>
                </a:path>
              </a:pathLst>
            </a:custGeom>
            <a:solidFill>
              <a:srgbClr val="BF090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816593" cy="99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3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595313"/>
            <a:ext cx="15573795" cy="857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b="true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Diagrama de </a:t>
            </a:r>
            <a:r>
              <a:rPr lang="en-US" sz="5600" b="true">
                <a:solidFill>
                  <a:srgbClr val="BF0909"/>
                </a:solidFill>
                <a:latin typeface="TT Hoves Bold"/>
                <a:ea typeface="TT Hoves Bold"/>
                <a:cs typeface="TT Hoves Bold"/>
                <a:sym typeface="TT Hoves Bold"/>
              </a:rPr>
              <a:t>comunicación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5790" y="1797820"/>
            <a:ext cx="17056419" cy="7946913"/>
            <a:chOff x="0" y="0"/>
            <a:chExt cx="2620564" cy="12209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20563" cy="1220971"/>
            </a:xfrm>
            <a:custGeom>
              <a:avLst/>
              <a:gdLst/>
              <a:ahLst/>
              <a:cxnLst/>
              <a:rect r="r" b="b" t="t" l="l"/>
              <a:pathLst>
                <a:path h="1220971" w="2620563">
                  <a:moveTo>
                    <a:pt x="0" y="0"/>
                  </a:moveTo>
                  <a:lnTo>
                    <a:pt x="2620563" y="0"/>
                  </a:lnTo>
                  <a:lnTo>
                    <a:pt x="2620563" y="1220971"/>
                  </a:lnTo>
                  <a:lnTo>
                    <a:pt x="0" y="1220971"/>
                  </a:lnTo>
                  <a:close/>
                </a:path>
              </a:pathLst>
            </a:custGeom>
            <a:blipFill>
              <a:blip r:embed="rId2"/>
              <a:stretch>
                <a:fillRect l="0" t="-303" r="0" b="-303"/>
              </a:stretch>
            </a:blipFill>
            <a:ln w="57150" cap="sq">
              <a:solidFill>
                <a:srgbClr val="C0171A"/>
              </a:solidFill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10089990"/>
            <a:ext cx="18288000" cy="197010"/>
            <a:chOff x="0" y="0"/>
            <a:chExt cx="4816593" cy="518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51888"/>
            </a:xfrm>
            <a:custGeom>
              <a:avLst/>
              <a:gdLst/>
              <a:ahLst/>
              <a:cxnLst/>
              <a:rect r="r" b="b" t="t" l="l"/>
              <a:pathLst>
                <a:path h="5188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888"/>
                  </a:lnTo>
                  <a:lnTo>
                    <a:pt x="0" y="51888"/>
                  </a:lnTo>
                  <a:close/>
                </a:path>
              </a:pathLst>
            </a:custGeom>
            <a:solidFill>
              <a:srgbClr val="BF090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816593" cy="99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0"/>
            <a:ext cx="18288000" cy="197010"/>
            <a:chOff x="0" y="0"/>
            <a:chExt cx="4816593" cy="5188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51888"/>
            </a:xfrm>
            <a:custGeom>
              <a:avLst/>
              <a:gdLst/>
              <a:ahLst/>
              <a:cxnLst/>
              <a:rect r="r" b="b" t="t" l="l"/>
              <a:pathLst>
                <a:path h="5188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888"/>
                  </a:lnTo>
                  <a:lnTo>
                    <a:pt x="0" y="51888"/>
                  </a:lnTo>
                  <a:close/>
                </a:path>
              </a:pathLst>
            </a:custGeom>
            <a:solidFill>
              <a:srgbClr val="BF090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816593" cy="99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3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595313"/>
            <a:ext cx="15573795" cy="857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b="true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Diagrama de </a:t>
            </a:r>
            <a:r>
              <a:rPr lang="en-US" sz="5600" b="true">
                <a:solidFill>
                  <a:srgbClr val="A20E20"/>
                </a:solidFill>
                <a:latin typeface="TT Hoves Bold"/>
                <a:ea typeface="TT Hoves Bold"/>
                <a:cs typeface="TT Hoves Bold"/>
                <a:sym typeface="TT Hoves Bold"/>
              </a:rPr>
              <a:t>secuencia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89990"/>
            <a:ext cx="18288000" cy="197010"/>
            <a:chOff x="0" y="0"/>
            <a:chExt cx="4816593" cy="518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1888"/>
            </a:xfrm>
            <a:custGeom>
              <a:avLst/>
              <a:gdLst/>
              <a:ahLst/>
              <a:cxnLst/>
              <a:rect r="r" b="b" t="t" l="l"/>
              <a:pathLst>
                <a:path h="5188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888"/>
                  </a:lnTo>
                  <a:lnTo>
                    <a:pt x="0" y="51888"/>
                  </a:lnTo>
                  <a:close/>
                </a:path>
              </a:pathLst>
            </a:custGeom>
            <a:solidFill>
              <a:srgbClr val="BF090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99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197010"/>
            <a:chOff x="0" y="0"/>
            <a:chExt cx="4816593" cy="518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51888"/>
            </a:xfrm>
            <a:custGeom>
              <a:avLst/>
              <a:gdLst/>
              <a:ahLst/>
              <a:cxnLst/>
              <a:rect r="r" b="b" t="t" l="l"/>
              <a:pathLst>
                <a:path h="5188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888"/>
                  </a:lnTo>
                  <a:lnTo>
                    <a:pt x="0" y="51888"/>
                  </a:lnTo>
                  <a:close/>
                </a:path>
              </a:pathLst>
            </a:custGeom>
            <a:solidFill>
              <a:srgbClr val="BF090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99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91533" y="1753588"/>
            <a:ext cx="6793545" cy="8035376"/>
          </a:xfrm>
          <a:custGeom>
            <a:avLst/>
            <a:gdLst/>
            <a:ahLst/>
            <a:cxnLst/>
            <a:rect r="r" b="b" t="t" l="l"/>
            <a:pathLst>
              <a:path h="8035376" w="6793545">
                <a:moveTo>
                  <a:pt x="0" y="0"/>
                </a:moveTo>
                <a:lnTo>
                  <a:pt x="6793545" y="0"/>
                </a:lnTo>
                <a:lnTo>
                  <a:pt x="6793545" y="8035376"/>
                </a:lnTo>
                <a:lnTo>
                  <a:pt x="0" y="80353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753736" y="1753588"/>
            <a:ext cx="7066893" cy="8035376"/>
          </a:xfrm>
          <a:custGeom>
            <a:avLst/>
            <a:gdLst/>
            <a:ahLst/>
            <a:cxnLst/>
            <a:rect r="r" b="b" t="t" l="l"/>
            <a:pathLst>
              <a:path h="8035376" w="7066893">
                <a:moveTo>
                  <a:pt x="0" y="0"/>
                </a:moveTo>
                <a:lnTo>
                  <a:pt x="7066893" y="0"/>
                </a:lnTo>
                <a:lnTo>
                  <a:pt x="7066893" y="8035376"/>
                </a:lnTo>
                <a:lnTo>
                  <a:pt x="0" y="80353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595313"/>
            <a:ext cx="10015819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b="true">
                <a:solidFill>
                  <a:srgbClr val="C0171A"/>
                </a:solidFill>
                <a:latin typeface="TT Hoves Bold"/>
                <a:ea typeface="TT Hoves Bold"/>
                <a:cs typeface="TT Hoves Bold"/>
                <a:sym typeface="TT Hoves Bold"/>
              </a:rPr>
              <a:t>ECU </a:t>
            </a:r>
            <a:r>
              <a:rPr lang="en-US" sz="5600" b="true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- Registrar Solicitud</a:t>
            </a: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95313"/>
            <a:ext cx="12720919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b="true">
                <a:solidFill>
                  <a:srgbClr val="C0171A"/>
                </a:solidFill>
                <a:latin typeface="TT Hoves Bold"/>
                <a:ea typeface="TT Hoves Bold"/>
                <a:cs typeface="TT Hoves Bold"/>
                <a:sym typeface="TT Hoves Bold"/>
              </a:rPr>
              <a:t>Prototipos CU </a:t>
            </a:r>
            <a:r>
              <a:rPr lang="en-US" sz="5600" b="true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Registrar Solicitud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42885" y="1344417"/>
            <a:ext cx="15626821" cy="8301749"/>
          </a:xfrm>
          <a:custGeom>
            <a:avLst/>
            <a:gdLst/>
            <a:ahLst/>
            <a:cxnLst/>
            <a:rect r="r" b="b" t="t" l="l"/>
            <a:pathLst>
              <a:path h="8301749" w="15626821">
                <a:moveTo>
                  <a:pt x="0" y="0"/>
                </a:moveTo>
                <a:lnTo>
                  <a:pt x="15626822" y="0"/>
                </a:lnTo>
                <a:lnTo>
                  <a:pt x="15626822" y="8301749"/>
                </a:lnTo>
                <a:lnTo>
                  <a:pt x="0" y="83017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10089990"/>
            <a:ext cx="18288000" cy="197010"/>
            <a:chOff x="0" y="0"/>
            <a:chExt cx="4816593" cy="518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51888"/>
            </a:xfrm>
            <a:custGeom>
              <a:avLst/>
              <a:gdLst/>
              <a:ahLst/>
              <a:cxnLst/>
              <a:rect r="r" b="b" t="t" l="l"/>
              <a:pathLst>
                <a:path h="5188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888"/>
                  </a:lnTo>
                  <a:lnTo>
                    <a:pt x="0" y="51888"/>
                  </a:lnTo>
                  <a:close/>
                </a:path>
              </a:pathLst>
            </a:custGeom>
            <a:solidFill>
              <a:srgbClr val="BF090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816593" cy="99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0"/>
            <a:ext cx="18288000" cy="197010"/>
            <a:chOff x="0" y="0"/>
            <a:chExt cx="4816593" cy="5188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51888"/>
            </a:xfrm>
            <a:custGeom>
              <a:avLst/>
              <a:gdLst/>
              <a:ahLst/>
              <a:cxnLst/>
              <a:rect r="r" b="b" t="t" l="l"/>
              <a:pathLst>
                <a:path h="5188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888"/>
                  </a:lnTo>
                  <a:lnTo>
                    <a:pt x="0" y="51888"/>
                  </a:lnTo>
                  <a:close/>
                </a:path>
              </a:pathLst>
            </a:custGeom>
            <a:solidFill>
              <a:srgbClr val="BF090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816593" cy="99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3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95313"/>
            <a:ext cx="12720919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b="true">
                <a:solidFill>
                  <a:srgbClr val="C0171A"/>
                </a:solidFill>
                <a:latin typeface="TT Hoves Bold"/>
                <a:ea typeface="TT Hoves Bold"/>
                <a:cs typeface="TT Hoves Bold"/>
                <a:sym typeface="TT Hoves Bold"/>
              </a:rPr>
              <a:t>Prototipos CU </a:t>
            </a:r>
            <a:r>
              <a:rPr lang="en-US" sz="5600" b="true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Registrar Solicitud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86849" y="1709261"/>
            <a:ext cx="15714303" cy="7880985"/>
          </a:xfrm>
          <a:custGeom>
            <a:avLst/>
            <a:gdLst/>
            <a:ahLst/>
            <a:cxnLst/>
            <a:rect r="r" b="b" t="t" l="l"/>
            <a:pathLst>
              <a:path h="7880985" w="15714303">
                <a:moveTo>
                  <a:pt x="0" y="0"/>
                </a:moveTo>
                <a:lnTo>
                  <a:pt x="15714302" y="0"/>
                </a:lnTo>
                <a:lnTo>
                  <a:pt x="15714302" y="7880985"/>
                </a:lnTo>
                <a:lnTo>
                  <a:pt x="0" y="7880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656566"/>
            </a:solidFill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9525" y="10089990"/>
            <a:ext cx="18288000" cy="197010"/>
            <a:chOff x="0" y="0"/>
            <a:chExt cx="4816593" cy="518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51888"/>
            </a:xfrm>
            <a:custGeom>
              <a:avLst/>
              <a:gdLst/>
              <a:ahLst/>
              <a:cxnLst/>
              <a:rect r="r" b="b" t="t" l="l"/>
              <a:pathLst>
                <a:path h="5188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888"/>
                  </a:lnTo>
                  <a:lnTo>
                    <a:pt x="0" y="51888"/>
                  </a:lnTo>
                  <a:close/>
                </a:path>
              </a:pathLst>
            </a:custGeom>
            <a:solidFill>
              <a:srgbClr val="BF090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816593" cy="99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525" y="0"/>
            <a:ext cx="18288000" cy="197010"/>
            <a:chOff x="0" y="0"/>
            <a:chExt cx="4816593" cy="5188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51888"/>
            </a:xfrm>
            <a:custGeom>
              <a:avLst/>
              <a:gdLst/>
              <a:ahLst/>
              <a:cxnLst/>
              <a:rect r="r" b="b" t="t" l="l"/>
              <a:pathLst>
                <a:path h="5188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888"/>
                  </a:lnTo>
                  <a:lnTo>
                    <a:pt x="0" y="51888"/>
                  </a:lnTo>
                  <a:close/>
                </a:path>
              </a:pathLst>
            </a:custGeom>
            <a:solidFill>
              <a:srgbClr val="BF090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816593" cy="99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3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95313"/>
            <a:ext cx="12720919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b="true">
                <a:solidFill>
                  <a:srgbClr val="C0171A"/>
                </a:solidFill>
                <a:latin typeface="TT Hoves Bold"/>
                <a:ea typeface="TT Hoves Bold"/>
                <a:cs typeface="TT Hoves Bold"/>
                <a:sym typeface="TT Hoves Bold"/>
              </a:rPr>
              <a:t>Prototipos CU </a:t>
            </a:r>
            <a:r>
              <a:rPr lang="en-US" sz="5600" b="true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Registrar Solicitud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41668" y="1709261"/>
            <a:ext cx="15604665" cy="7880985"/>
          </a:xfrm>
          <a:custGeom>
            <a:avLst/>
            <a:gdLst/>
            <a:ahLst/>
            <a:cxnLst/>
            <a:rect r="r" b="b" t="t" l="l"/>
            <a:pathLst>
              <a:path h="7880985" w="15604665">
                <a:moveTo>
                  <a:pt x="0" y="0"/>
                </a:moveTo>
                <a:lnTo>
                  <a:pt x="15604664" y="0"/>
                </a:lnTo>
                <a:lnTo>
                  <a:pt x="15604664" y="7880985"/>
                </a:lnTo>
                <a:lnTo>
                  <a:pt x="0" y="7880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10089990"/>
            <a:ext cx="18288000" cy="197010"/>
            <a:chOff x="0" y="0"/>
            <a:chExt cx="4816593" cy="518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51888"/>
            </a:xfrm>
            <a:custGeom>
              <a:avLst/>
              <a:gdLst/>
              <a:ahLst/>
              <a:cxnLst/>
              <a:rect r="r" b="b" t="t" l="l"/>
              <a:pathLst>
                <a:path h="5188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888"/>
                  </a:lnTo>
                  <a:lnTo>
                    <a:pt x="0" y="51888"/>
                  </a:lnTo>
                  <a:close/>
                </a:path>
              </a:pathLst>
            </a:custGeom>
            <a:solidFill>
              <a:srgbClr val="BF090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816593" cy="99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0"/>
            <a:ext cx="18288000" cy="197010"/>
            <a:chOff x="0" y="0"/>
            <a:chExt cx="4816593" cy="5188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51888"/>
            </a:xfrm>
            <a:custGeom>
              <a:avLst/>
              <a:gdLst/>
              <a:ahLst/>
              <a:cxnLst/>
              <a:rect r="r" b="b" t="t" l="l"/>
              <a:pathLst>
                <a:path h="5188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888"/>
                  </a:lnTo>
                  <a:lnTo>
                    <a:pt x="0" y="51888"/>
                  </a:lnTo>
                  <a:close/>
                </a:path>
              </a:pathLst>
            </a:custGeom>
            <a:solidFill>
              <a:srgbClr val="BF090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816593" cy="99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3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95313"/>
            <a:ext cx="12720919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b="true">
                <a:solidFill>
                  <a:srgbClr val="C0171A"/>
                </a:solidFill>
                <a:latin typeface="TT Hoves Bold"/>
                <a:ea typeface="TT Hoves Bold"/>
                <a:cs typeface="TT Hoves Bold"/>
                <a:sym typeface="TT Hoves Bold"/>
              </a:rPr>
              <a:t>Prototipos CU </a:t>
            </a:r>
            <a:r>
              <a:rPr lang="en-US" sz="5600" b="true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Registrar Solicitud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776658" y="1717897"/>
            <a:ext cx="12734683" cy="7872350"/>
          </a:xfrm>
          <a:custGeom>
            <a:avLst/>
            <a:gdLst/>
            <a:ahLst/>
            <a:cxnLst/>
            <a:rect r="r" b="b" t="t" l="l"/>
            <a:pathLst>
              <a:path h="7872350" w="12734683">
                <a:moveTo>
                  <a:pt x="0" y="0"/>
                </a:moveTo>
                <a:lnTo>
                  <a:pt x="12734684" y="0"/>
                </a:lnTo>
                <a:lnTo>
                  <a:pt x="12734684" y="7872349"/>
                </a:lnTo>
                <a:lnTo>
                  <a:pt x="0" y="78723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10089990"/>
            <a:ext cx="18288000" cy="197010"/>
            <a:chOff x="0" y="0"/>
            <a:chExt cx="4816593" cy="518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51888"/>
            </a:xfrm>
            <a:custGeom>
              <a:avLst/>
              <a:gdLst/>
              <a:ahLst/>
              <a:cxnLst/>
              <a:rect r="r" b="b" t="t" l="l"/>
              <a:pathLst>
                <a:path h="5188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888"/>
                  </a:lnTo>
                  <a:lnTo>
                    <a:pt x="0" y="51888"/>
                  </a:lnTo>
                  <a:close/>
                </a:path>
              </a:pathLst>
            </a:custGeom>
            <a:solidFill>
              <a:srgbClr val="BF090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816593" cy="99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0"/>
            <a:ext cx="18288000" cy="197010"/>
            <a:chOff x="0" y="0"/>
            <a:chExt cx="4816593" cy="5188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51888"/>
            </a:xfrm>
            <a:custGeom>
              <a:avLst/>
              <a:gdLst/>
              <a:ahLst/>
              <a:cxnLst/>
              <a:rect r="r" b="b" t="t" l="l"/>
              <a:pathLst>
                <a:path h="5188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888"/>
                  </a:lnTo>
                  <a:lnTo>
                    <a:pt x="0" y="51888"/>
                  </a:lnTo>
                  <a:close/>
                </a:path>
              </a:pathLst>
            </a:custGeom>
            <a:solidFill>
              <a:srgbClr val="BF090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816593" cy="99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3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95313"/>
            <a:ext cx="12720919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b="true">
                <a:solidFill>
                  <a:srgbClr val="C0171A"/>
                </a:solidFill>
                <a:latin typeface="TT Hoves Bold"/>
                <a:ea typeface="TT Hoves Bold"/>
                <a:cs typeface="TT Hoves Bold"/>
                <a:sym typeface="TT Hoves Bold"/>
              </a:rPr>
              <a:t>Prototipos CU </a:t>
            </a:r>
            <a:r>
              <a:rPr lang="en-US" sz="5600" b="true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Registrar Solicitud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98259" y="1333851"/>
            <a:ext cx="15491483" cy="11618612"/>
          </a:xfrm>
          <a:custGeom>
            <a:avLst/>
            <a:gdLst/>
            <a:ahLst/>
            <a:cxnLst/>
            <a:rect r="r" b="b" t="t" l="l"/>
            <a:pathLst>
              <a:path h="11618612" w="15491483">
                <a:moveTo>
                  <a:pt x="0" y="0"/>
                </a:moveTo>
                <a:lnTo>
                  <a:pt x="15491482" y="0"/>
                </a:lnTo>
                <a:lnTo>
                  <a:pt x="15491482" y="11618613"/>
                </a:lnTo>
                <a:lnTo>
                  <a:pt x="0" y="116186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10089990"/>
            <a:ext cx="18288000" cy="197010"/>
            <a:chOff x="0" y="0"/>
            <a:chExt cx="4816593" cy="518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51888"/>
            </a:xfrm>
            <a:custGeom>
              <a:avLst/>
              <a:gdLst/>
              <a:ahLst/>
              <a:cxnLst/>
              <a:rect r="r" b="b" t="t" l="l"/>
              <a:pathLst>
                <a:path h="5188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888"/>
                  </a:lnTo>
                  <a:lnTo>
                    <a:pt x="0" y="51888"/>
                  </a:lnTo>
                  <a:close/>
                </a:path>
              </a:pathLst>
            </a:custGeom>
            <a:solidFill>
              <a:srgbClr val="BF090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816593" cy="99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0"/>
            <a:ext cx="18288000" cy="197010"/>
            <a:chOff x="0" y="0"/>
            <a:chExt cx="4816593" cy="5188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51888"/>
            </a:xfrm>
            <a:custGeom>
              <a:avLst/>
              <a:gdLst/>
              <a:ahLst/>
              <a:cxnLst/>
              <a:rect r="r" b="b" t="t" l="l"/>
              <a:pathLst>
                <a:path h="5188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888"/>
                  </a:lnTo>
                  <a:lnTo>
                    <a:pt x="0" y="51888"/>
                  </a:lnTo>
                  <a:close/>
                </a:path>
              </a:pathLst>
            </a:custGeom>
            <a:solidFill>
              <a:srgbClr val="BF090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816593" cy="99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3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017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4878" t="0" r="-487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269373"/>
            <a:ext cx="11187342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59"/>
              </a:lnSpc>
            </a:pPr>
            <a:r>
              <a:rPr lang="en-US" sz="8799" b="true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Mapa de Procesos</a:t>
            </a:r>
          </a:p>
        </p:txBody>
      </p:sp>
      <p:sp>
        <p:nvSpPr>
          <p:cNvPr name="AutoShape 4" id="4"/>
          <p:cNvSpPr/>
          <p:nvPr/>
        </p:nvSpPr>
        <p:spPr>
          <a:xfrm>
            <a:off x="1028700" y="6014048"/>
            <a:ext cx="10647128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slow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95313"/>
            <a:ext cx="12720919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b="true">
                <a:solidFill>
                  <a:srgbClr val="C0171A"/>
                </a:solidFill>
                <a:latin typeface="TT Hoves Bold"/>
                <a:ea typeface="TT Hoves Bold"/>
                <a:cs typeface="TT Hoves Bold"/>
                <a:sym typeface="TT Hoves Bold"/>
              </a:rPr>
              <a:t>Prototipos CU </a:t>
            </a:r>
            <a:r>
              <a:rPr lang="en-US" sz="5600" b="true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Registrar Solicitud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49533" y="1709261"/>
            <a:ext cx="15588934" cy="7880985"/>
          </a:xfrm>
          <a:custGeom>
            <a:avLst/>
            <a:gdLst/>
            <a:ahLst/>
            <a:cxnLst/>
            <a:rect r="r" b="b" t="t" l="l"/>
            <a:pathLst>
              <a:path h="7880985" w="15588934">
                <a:moveTo>
                  <a:pt x="0" y="0"/>
                </a:moveTo>
                <a:lnTo>
                  <a:pt x="15588934" y="0"/>
                </a:lnTo>
                <a:lnTo>
                  <a:pt x="15588934" y="7880985"/>
                </a:lnTo>
                <a:lnTo>
                  <a:pt x="0" y="7880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10089990"/>
            <a:ext cx="18288000" cy="197010"/>
            <a:chOff x="0" y="0"/>
            <a:chExt cx="4816593" cy="518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51888"/>
            </a:xfrm>
            <a:custGeom>
              <a:avLst/>
              <a:gdLst/>
              <a:ahLst/>
              <a:cxnLst/>
              <a:rect r="r" b="b" t="t" l="l"/>
              <a:pathLst>
                <a:path h="5188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888"/>
                  </a:lnTo>
                  <a:lnTo>
                    <a:pt x="0" y="51888"/>
                  </a:lnTo>
                  <a:close/>
                </a:path>
              </a:pathLst>
            </a:custGeom>
            <a:solidFill>
              <a:srgbClr val="BF090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816593" cy="99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0"/>
            <a:ext cx="18288000" cy="197010"/>
            <a:chOff x="0" y="0"/>
            <a:chExt cx="4816593" cy="5188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51888"/>
            </a:xfrm>
            <a:custGeom>
              <a:avLst/>
              <a:gdLst/>
              <a:ahLst/>
              <a:cxnLst/>
              <a:rect r="r" b="b" t="t" l="l"/>
              <a:pathLst>
                <a:path h="5188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888"/>
                  </a:lnTo>
                  <a:lnTo>
                    <a:pt x="0" y="51888"/>
                  </a:lnTo>
                  <a:close/>
                </a:path>
              </a:pathLst>
            </a:custGeom>
            <a:solidFill>
              <a:srgbClr val="BF090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816593" cy="99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3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017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4878" t="0" r="-487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337523"/>
            <a:ext cx="15502394" cy="267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59"/>
              </a:lnSpc>
            </a:pPr>
            <a:r>
              <a:rPr lang="en-US" sz="8799" b="true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CU.- Evaluar Planos en el Sistema</a:t>
            </a:r>
          </a:p>
        </p:txBody>
      </p:sp>
      <p:sp>
        <p:nvSpPr>
          <p:cNvPr name="AutoShape 4" id="4"/>
          <p:cNvSpPr/>
          <p:nvPr/>
        </p:nvSpPr>
        <p:spPr>
          <a:xfrm>
            <a:off x="1028700" y="6014048"/>
            <a:ext cx="10647128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slow">
    <p:push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862071"/>
            <a:ext cx="7672775" cy="4463162"/>
            <a:chOff x="0" y="0"/>
            <a:chExt cx="2099013" cy="12209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99013" cy="1220971"/>
            </a:xfrm>
            <a:custGeom>
              <a:avLst/>
              <a:gdLst/>
              <a:ahLst/>
              <a:cxnLst/>
              <a:rect r="r" b="b" t="t" l="l"/>
              <a:pathLst>
                <a:path h="1220971" w="2099013">
                  <a:moveTo>
                    <a:pt x="0" y="0"/>
                  </a:moveTo>
                  <a:lnTo>
                    <a:pt x="2099013" y="0"/>
                  </a:lnTo>
                  <a:lnTo>
                    <a:pt x="2099013" y="1220971"/>
                  </a:lnTo>
                  <a:lnTo>
                    <a:pt x="0" y="1220971"/>
                  </a:lnTo>
                  <a:close/>
                </a:path>
              </a:pathLst>
            </a:custGeom>
            <a:blipFill>
              <a:blip r:embed="rId2"/>
              <a:stretch>
                <a:fillRect l="0" t="-2716" r="0" b="-2716"/>
              </a:stretch>
            </a:blipFill>
            <a:ln w="57150" cap="sq">
              <a:solidFill>
                <a:srgbClr val="C0171A"/>
              </a:solidFill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10089990"/>
            <a:ext cx="18288000" cy="197010"/>
            <a:chOff x="0" y="0"/>
            <a:chExt cx="4816593" cy="518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51888"/>
            </a:xfrm>
            <a:custGeom>
              <a:avLst/>
              <a:gdLst/>
              <a:ahLst/>
              <a:cxnLst/>
              <a:rect r="r" b="b" t="t" l="l"/>
              <a:pathLst>
                <a:path h="5188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888"/>
                  </a:lnTo>
                  <a:lnTo>
                    <a:pt x="0" y="51888"/>
                  </a:lnTo>
                  <a:close/>
                </a:path>
              </a:pathLst>
            </a:custGeom>
            <a:solidFill>
              <a:srgbClr val="BF090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816593" cy="99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0"/>
            <a:ext cx="18288000" cy="197010"/>
            <a:chOff x="0" y="0"/>
            <a:chExt cx="4816593" cy="5188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51888"/>
            </a:xfrm>
            <a:custGeom>
              <a:avLst/>
              <a:gdLst/>
              <a:ahLst/>
              <a:cxnLst/>
              <a:rect r="r" b="b" t="t" l="l"/>
              <a:pathLst>
                <a:path h="5188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888"/>
                  </a:lnTo>
                  <a:lnTo>
                    <a:pt x="0" y="51888"/>
                  </a:lnTo>
                  <a:close/>
                </a:path>
              </a:pathLst>
            </a:custGeom>
            <a:solidFill>
              <a:srgbClr val="BF090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816593" cy="99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3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756557" y="1862071"/>
            <a:ext cx="7672775" cy="4463162"/>
            <a:chOff x="0" y="0"/>
            <a:chExt cx="2099013" cy="122097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99013" cy="1220971"/>
            </a:xfrm>
            <a:custGeom>
              <a:avLst/>
              <a:gdLst/>
              <a:ahLst/>
              <a:cxnLst/>
              <a:rect r="r" b="b" t="t" l="l"/>
              <a:pathLst>
                <a:path h="1220971" w="2099013">
                  <a:moveTo>
                    <a:pt x="0" y="0"/>
                  </a:moveTo>
                  <a:lnTo>
                    <a:pt x="2099013" y="0"/>
                  </a:lnTo>
                  <a:lnTo>
                    <a:pt x="2099013" y="1220971"/>
                  </a:lnTo>
                  <a:lnTo>
                    <a:pt x="0" y="1220971"/>
                  </a:lnTo>
                  <a:close/>
                </a:path>
              </a:pathLst>
            </a:custGeom>
            <a:blipFill>
              <a:blip r:embed="rId3"/>
              <a:stretch>
                <a:fillRect l="0" t="-6999" r="0" b="-6999"/>
              </a:stretch>
            </a:blipFill>
            <a:ln w="57150" cap="sq">
              <a:solidFill>
                <a:srgbClr val="C0171A"/>
              </a:solidFill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4780072" y="6514640"/>
            <a:ext cx="8727857" cy="3385943"/>
            <a:chOff x="0" y="0"/>
            <a:chExt cx="2802551" cy="10872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02551" cy="1087240"/>
            </a:xfrm>
            <a:custGeom>
              <a:avLst/>
              <a:gdLst/>
              <a:ahLst/>
              <a:cxnLst/>
              <a:rect r="r" b="b" t="t" l="l"/>
              <a:pathLst>
                <a:path h="1087240" w="2802551">
                  <a:moveTo>
                    <a:pt x="0" y="0"/>
                  </a:moveTo>
                  <a:lnTo>
                    <a:pt x="2802551" y="0"/>
                  </a:lnTo>
                  <a:lnTo>
                    <a:pt x="2802551" y="1087240"/>
                  </a:lnTo>
                  <a:lnTo>
                    <a:pt x="0" y="1087240"/>
                  </a:lnTo>
                  <a:close/>
                </a:path>
              </a:pathLst>
            </a:custGeom>
            <a:blipFill>
              <a:blip r:embed="rId4"/>
              <a:stretch>
                <a:fillRect l="0" t="-5626" r="0" b="-5626"/>
              </a:stretch>
            </a:blipFill>
            <a:ln w="57150" cap="sq">
              <a:solidFill>
                <a:srgbClr val="C0171A"/>
              </a:solidFill>
              <a:prstDash val="solid"/>
              <a:miter/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0" y="595313"/>
            <a:ext cx="18288000" cy="857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b="true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Diagrama de clases de </a:t>
            </a:r>
            <a:r>
              <a:rPr lang="en-US" sz="5600" b="true">
                <a:solidFill>
                  <a:srgbClr val="BF0909"/>
                </a:solidFill>
                <a:latin typeface="TT Hoves Bold"/>
                <a:ea typeface="TT Hoves Bold"/>
                <a:cs typeface="TT Hoves Bold"/>
                <a:sym typeface="TT Hoves Bold"/>
              </a:rPr>
              <a:t>Evaluar Planos en el Sistema</a:t>
            </a:r>
          </a:p>
        </p:txBody>
      </p:sp>
    </p:spTree>
  </p:cSld>
  <p:clrMapOvr>
    <a:masterClrMapping/>
  </p:clrMapOvr>
  <p:transition spd="slow">
    <p:push dir="l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0732" y="1715620"/>
            <a:ext cx="8383268" cy="7542680"/>
            <a:chOff x="0" y="0"/>
            <a:chExt cx="1843380" cy="16585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43380" cy="1658545"/>
            </a:xfrm>
            <a:custGeom>
              <a:avLst/>
              <a:gdLst/>
              <a:ahLst/>
              <a:cxnLst/>
              <a:rect r="r" b="b" t="t" l="l"/>
              <a:pathLst>
                <a:path h="1658545" w="1843380">
                  <a:moveTo>
                    <a:pt x="0" y="0"/>
                  </a:moveTo>
                  <a:lnTo>
                    <a:pt x="1843380" y="0"/>
                  </a:lnTo>
                  <a:lnTo>
                    <a:pt x="1843380" y="1658545"/>
                  </a:lnTo>
                  <a:lnTo>
                    <a:pt x="0" y="1658545"/>
                  </a:lnTo>
                  <a:close/>
                </a:path>
              </a:pathLst>
            </a:custGeom>
            <a:blipFill>
              <a:blip r:embed="rId2"/>
              <a:stretch>
                <a:fillRect l="-3879" t="0" r="-3879" b="0"/>
              </a:stretch>
            </a:blipFill>
            <a:ln w="57150" cap="sq">
              <a:solidFill>
                <a:srgbClr val="C0171A"/>
              </a:solidFill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10089990"/>
            <a:ext cx="18288000" cy="197010"/>
            <a:chOff x="0" y="0"/>
            <a:chExt cx="4816593" cy="518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51888"/>
            </a:xfrm>
            <a:custGeom>
              <a:avLst/>
              <a:gdLst/>
              <a:ahLst/>
              <a:cxnLst/>
              <a:rect r="r" b="b" t="t" l="l"/>
              <a:pathLst>
                <a:path h="5188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888"/>
                  </a:lnTo>
                  <a:lnTo>
                    <a:pt x="0" y="51888"/>
                  </a:lnTo>
                  <a:close/>
                </a:path>
              </a:pathLst>
            </a:custGeom>
            <a:solidFill>
              <a:srgbClr val="BF090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816593" cy="99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0"/>
            <a:ext cx="18288000" cy="197010"/>
            <a:chOff x="0" y="0"/>
            <a:chExt cx="4816593" cy="5188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51888"/>
            </a:xfrm>
            <a:custGeom>
              <a:avLst/>
              <a:gdLst/>
              <a:ahLst/>
              <a:cxnLst/>
              <a:rect r="r" b="b" t="t" l="l"/>
              <a:pathLst>
                <a:path h="5188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888"/>
                  </a:lnTo>
                  <a:lnTo>
                    <a:pt x="0" y="51888"/>
                  </a:lnTo>
                  <a:close/>
                </a:path>
              </a:pathLst>
            </a:custGeom>
            <a:solidFill>
              <a:srgbClr val="BF090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816593" cy="99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3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144000" y="1715620"/>
            <a:ext cx="8383268" cy="7542680"/>
            <a:chOff x="0" y="0"/>
            <a:chExt cx="1843380" cy="165854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43380" cy="1658545"/>
            </a:xfrm>
            <a:custGeom>
              <a:avLst/>
              <a:gdLst/>
              <a:ahLst/>
              <a:cxnLst/>
              <a:rect r="r" b="b" t="t" l="l"/>
              <a:pathLst>
                <a:path h="1658545" w="1843380">
                  <a:moveTo>
                    <a:pt x="0" y="0"/>
                  </a:moveTo>
                  <a:lnTo>
                    <a:pt x="1843380" y="0"/>
                  </a:lnTo>
                  <a:lnTo>
                    <a:pt x="1843380" y="1658545"/>
                  </a:lnTo>
                  <a:lnTo>
                    <a:pt x="0" y="1658545"/>
                  </a:lnTo>
                  <a:close/>
                </a:path>
              </a:pathLst>
            </a:custGeom>
            <a:blipFill>
              <a:blip r:embed="rId3"/>
              <a:stretch>
                <a:fillRect l="-926" t="0" r="-926" b="0"/>
              </a:stretch>
            </a:blipFill>
            <a:ln w="57150" cap="sq">
              <a:solidFill>
                <a:srgbClr val="C0171A"/>
              </a:solidFill>
              <a:prstDash val="solid"/>
              <a:miter/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1028700" y="595313"/>
            <a:ext cx="15573795" cy="857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b="true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Diagrama de </a:t>
            </a:r>
            <a:r>
              <a:rPr lang="en-US" sz="5600" b="true">
                <a:solidFill>
                  <a:srgbClr val="BF0909"/>
                </a:solidFill>
                <a:latin typeface="TT Hoves Bold"/>
                <a:ea typeface="TT Hoves Bold"/>
                <a:cs typeface="TT Hoves Bold"/>
                <a:sym typeface="TT Hoves Bold"/>
              </a:rPr>
              <a:t>Secuencia</a:t>
            </a:r>
          </a:p>
        </p:txBody>
      </p:sp>
    </p:spTree>
  </p:cSld>
  <p:clrMapOvr>
    <a:masterClrMapping/>
  </p:clrMapOvr>
  <p:transition spd="slow">
    <p:push dir="l"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89990"/>
            <a:ext cx="18288000" cy="197010"/>
            <a:chOff x="0" y="0"/>
            <a:chExt cx="4816593" cy="518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1888"/>
            </a:xfrm>
            <a:custGeom>
              <a:avLst/>
              <a:gdLst/>
              <a:ahLst/>
              <a:cxnLst/>
              <a:rect r="r" b="b" t="t" l="l"/>
              <a:pathLst>
                <a:path h="5188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888"/>
                  </a:lnTo>
                  <a:lnTo>
                    <a:pt x="0" y="51888"/>
                  </a:lnTo>
                  <a:close/>
                </a:path>
              </a:pathLst>
            </a:custGeom>
            <a:solidFill>
              <a:srgbClr val="BF090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99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197010"/>
            <a:chOff x="0" y="0"/>
            <a:chExt cx="4816593" cy="518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51888"/>
            </a:xfrm>
            <a:custGeom>
              <a:avLst/>
              <a:gdLst/>
              <a:ahLst/>
              <a:cxnLst/>
              <a:rect r="r" b="b" t="t" l="l"/>
              <a:pathLst>
                <a:path h="5188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888"/>
                  </a:lnTo>
                  <a:lnTo>
                    <a:pt x="0" y="51888"/>
                  </a:lnTo>
                  <a:close/>
                </a:path>
              </a:pathLst>
            </a:custGeom>
            <a:solidFill>
              <a:srgbClr val="BF090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99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09891" y="1996135"/>
            <a:ext cx="8115300" cy="7262165"/>
          </a:xfrm>
          <a:custGeom>
            <a:avLst/>
            <a:gdLst/>
            <a:ahLst/>
            <a:cxnLst/>
            <a:rect r="r" b="b" t="t" l="l"/>
            <a:pathLst>
              <a:path h="7262165" w="8115300">
                <a:moveTo>
                  <a:pt x="0" y="0"/>
                </a:moveTo>
                <a:lnTo>
                  <a:pt x="8115300" y="0"/>
                </a:lnTo>
                <a:lnTo>
                  <a:pt x="8115300" y="7262165"/>
                </a:lnTo>
                <a:lnTo>
                  <a:pt x="0" y="72621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71" r="0" b="-78524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505317" y="1996135"/>
            <a:ext cx="8115300" cy="5734588"/>
          </a:xfrm>
          <a:custGeom>
            <a:avLst/>
            <a:gdLst/>
            <a:ahLst/>
            <a:cxnLst/>
            <a:rect r="r" b="b" t="t" l="l"/>
            <a:pathLst>
              <a:path h="5734588" w="8115300">
                <a:moveTo>
                  <a:pt x="0" y="0"/>
                </a:moveTo>
                <a:lnTo>
                  <a:pt x="8115300" y="0"/>
                </a:lnTo>
                <a:lnTo>
                  <a:pt x="8115300" y="5734588"/>
                </a:lnTo>
                <a:lnTo>
                  <a:pt x="0" y="5734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6423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595313"/>
            <a:ext cx="13331437" cy="857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 u="sng">
                <a:solidFill>
                  <a:srgbClr val="C0171A"/>
                </a:solidFill>
                <a:latin typeface="TT Hoves Bold"/>
                <a:ea typeface="TT Hoves Bold"/>
                <a:cs typeface="TT Hoves Bold"/>
                <a:sym typeface="TT Hoves Bold"/>
              </a:rPr>
              <a:t>ECU </a:t>
            </a:r>
            <a:r>
              <a:rPr lang="en-US" b="true" sz="5600" u="sng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- Evaluar Planos en el Sistema</a:t>
            </a:r>
          </a:p>
        </p:txBody>
      </p:sp>
    </p:spTree>
  </p:cSld>
  <p:clrMapOvr>
    <a:masterClrMapping/>
  </p:clrMapOvr>
  <p:transition spd="slow">
    <p:push dir="l"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89990"/>
            <a:ext cx="18288000" cy="197010"/>
            <a:chOff x="0" y="0"/>
            <a:chExt cx="4816593" cy="518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1888"/>
            </a:xfrm>
            <a:custGeom>
              <a:avLst/>
              <a:gdLst/>
              <a:ahLst/>
              <a:cxnLst/>
              <a:rect r="r" b="b" t="t" l="l"/>
              <a:pathLst>
                <a:path h="5188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888"/>
                  </a:lnTo>
                  <a:lnTo>
                    <a:pt x="0" y="51888"/>
                  </a:lnTo>
                  <a:close/>
                </a:path>
              </a:pathLst>
            </a:custGeom>
            <a:solidFill>
              <a:srgbClr val="BF090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99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197010"/>
            <a:chOff x="0" y="0"/>
            <a:chExt cx="4816593" cy="518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51888"/>
            </a:xfrm>
            <a:custGeom>
              <a:avLst/>
              <a:gdLst/>
              <a:ahLst/>
              <a:cxnLst/>
              <a:rect r="r" b="b" t="t" l="l"/>
              <a:pathLst>
                <a:path h="5188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888"/>
                  </a:lnTo>
                  <a:lnTo>
                    <a:pt x="0" y="51888"/>
                  </a:lnTo>
                  <a:close/>
                </a:path>
              </a:pathLst>
            </a:custGeom>
            <a:solidFill>
              <a:srgbClr val="BF090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99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751335" y="1650743"/>
            <a:ext cx="14292615" cy="8351371"/>
          </a:xfrm>
          <a:custGeom>
            <a:avLst/>
            <a:gdLst/>
            <a:ahLst/>
            <a:cxnLst/>
            <a:rect r="r" b="b" t="t" l="l"/>
            <a:pathLst>
              <a:path h="8351371" w="14292615">
                <a:moveTo>
                  <a:pt x="0" y="0"/>
                </a:moveTo>
                <a:lnTo>
                  <a:pt x="14292615" y="0"/>
                </a:lnTo>
                <a:lnTo>
                  <a:pt x="14292615" y="8351371"/>
                </a:lnTo>
                <a:lnTo>
                  <a:pt x="0" y="83513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595313"/>
            <a:ext cx="15909767" cy="857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b="true">
                <a:solidFill>
                  <a:srgbClr val="C0171A"/>
                </a:solidFill>
                <a:latin typeface="TT Hoves Bold"/>
                <a:ea typeface="TT Hoves Bold"/>
                <a:cs typeface="TT Hoves Bold"/>
                <a:sym typeface="TT Hoves Bold"/>
              </a:rPr>
              <a:t>Prototipos CU </a:t>
            </a:r>
            <a:r>
              <a:rPr lang="en-US" sz="5600" b="true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Evaluar Planos en el Sistema</a:t>
            </a:r>
          </a:p>
        </p:txBody>
      </p:sp>
    </p:spTree>
  </p:cSld>
  <p:clrMapOvr>
    <a:masterClrMapping/>
  </p:clrMapOvr>
  <p:transition spd="slow">
    <p:push dir="l"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89990"/>
            <a:ext cx="18288000" cy="197010"/>
            <a:chOff x="0" y="0"/>
            <a:chExt cx="4816593" cy="518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1888"/>
            </a:xfrm>
            <a:custGeom>
              <a:avLst/>
              <a:gdLst/>
              <a:ahLst/>
              <a:cxnLst/>
              <a:rect r="r" b="b" t="t" l="l"/>
              <a:pathLst>
                <a:path h="5188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888"/>
                  </a:lnTo>
                  <a:lnTo>
                    <a:pt x="0" y="51888"/>
                  </a:lnTo>
                  <a:close/>
                </a:path>
              </a:pathLst>
            </a:custGeom>
            <a:solidFill>
              <a:srgbClr val="BF090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99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197010"/>
            <a:chOff x="0" y="0"/>
            <a:chExt cx="4816593" cy="518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51888"/>
            </a:xfrm>
            <a:custGeom>
              <a:avLst/>
              <a:gdLst/>
              <a:ahLst/>
              <a:cxnLst/>
              <a:rect r="r" b="b" t="t" l="l"/>
              <a:pathLst>
                <a:path h="5188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888"/>
                  </a:lnTo>
                  <a:lnTo>
                    <a:pt x="0" y="51888"/>
                  </a:lnTo>
                  <a:close/>
                </a:path>
              </a:pathLst>
            </a:custGeom>
            <a:solidFill>
              <a:srgbClr val="BF090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99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98778" y="1571767"/>
            <a:ext cx="14569612" cy="8398953"/>
          </a:xfrm>
          <a:custGeom>
            <a:avLst/>
            <a:gdLst/>
            <a:ahLst/>
            <a:cxnLst/>
            <a:rect r="r" b="b" t="t" l="l"/>
            <a:pathLst>
              <a:path h="8398953" w="14569612">
                <a:moveTo>
                  <a:pt x="0" y="0"/>
                </a:moveTo>
                <a:lnTo>
                  <a:pt x="14569612" y="0"/>
                </a:lnTo>
                <a:lnTo>
                  <a:pt x="14569612" y="8398952"/>
                </a:lnTo>
                <a:lnTo>
                  <a:pt x="0" y="83989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595313"/>
            <a:ext cx="15909767" cy="857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b="true">
                <a:solidFill>
                  <a:srgbClr val="C0171A"/>
                </a:solidFill>
                <a:latin typeface="TT Hoves Bold"/>
                <a:ea typeface="TT Hoves Bold"/>
                <a:cs typeface="TT Hoves Bold"/>
                <a:sym typeface="TT Hoves Bold"/>
              </a:rPr>
              <a:t>Prototipos CU </a:t>
            </a:r>
            <a:r>
              <a:rPr lang="en-US" sz="5600" b="true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Evaluar Planos en el Sistema</a:t>
            </a:r>
          </a:p>
        </p:txBody>
      </p:sp>
    </p:spTree>
  </p:cSld>
  <p:clrMapOvr>
    <a:masterClrMapping/>
  </p:clrMapOvr>
  <p:transition spd="slow">
    <p:push dir="l"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017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4878" t="0" r="-487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337523"/>
            <a:ext cx="15502394" cy="267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59"/>
              </a:lnSpc>
            </a:pPr>
            <a:r>
              <a:rPr lang="en-US" sz="8799" b="true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CU.- Evaluar Informe Técnico</a:t>
            </a:r>
          </a:p>
        </p:txBody>
      </p:sp>
      <p:sp>
        <p:nvSpPr>
          <p:cNvPr name="AutoShape 4" id="4"/>
          <p:cNvSpPr/>
          <p:nvPr/>
        </p:nvSpPr>
        <p:spPr>
          <a:xfrm>
            <a:off x="1028700" y="6014048"/>
            <a:ext cx="10647128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slow">
    <p:push dir="l"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89990"/>
            <a:ext cx="18288000" cy="197010"/>
            <a:chOff x="0" y="0"/>
            <a:chExt cx="4816593" cy="518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1888"/>
            </a:xfrm>
            <a:custGeom>
              <a:avLst/>
              <a:gdLst/>
              <a:ahLst/>
              <a:cxnLst/>
              <a:rect r="r" b="b" t="t" l="l"/>
              <a:pathLst>
                <a:path h="5188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888"/>
                  </a:lnTo>
                  <a:lnTo>
                    <a:pt x="0" y="51888"/>
                  </a:lnTo>
                  <a:close/>
                </a:path>
              </a:pathLst>
            </a:custGeom>
            <a:solidFill>
              <a:srgbClr val="BF090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99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197010"/>
            <a:chOff x="0" y="0"/>
            <a:chExt cx="4816593" cy="518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51888"/>
            </a:xfrm>
            <a:custGeom>
              <a:avLst/>
              <a:gdLst/>
              <a:ahLst/>
              <a:cxnLst/>
              <a:rect r="r" b="b" t="t" l="l"/>
              <a:pathLst>
                <a:path h="5188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888"/>
                  </a:lnTo>
                  <a:lnTo>
                    <a:pt x="0" y="51888"/>
                  </a:lnTo>
                  <a:close/>
                </a:path>
              </a:pathLst>
            </a:custGeom>
            <a:solidFill>
              <a:srgbClr val="BF090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99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31145" y="1996135"/>
            <a:ext cx="8115300" cy="7250191"/>
          </a:xfrm>
          <a:custGeom>
            <a:avLst/>
            <a:gdLst/>
            <a:ahLst/>
            <a:cxnLst/>
            <a:rect r="r" b="b" t="t" l="l"/>
            <a:pathLst>
              <a:path h="7250191" w="8115300">
                <a:moveTo>
                  <a:pt x="0" y="0"/>
                </a:moveTo>
                <a:lnTo>
                  <a:pt x="8115300" y="0"/>
                </a:lnTo>
                <a:lnTo>
                  <a:pt x="8115300" y="7250190"/>
                </a:lnTo>
                <a:lnTo>
                  <a:pt x="0" y="7250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68906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377794" y="1996135"/>
            <a:ext cx="8115300" cy="5775188"/>
          </a:xfrm>
          <a:custGeom>
            <a:avLst/>
            <a:gdLst/>
            <a:ahLst/>
            <a:cxnLst/>
            <a:rect r="r" b="b" t="t" l="l"/>
            <a:pathLst>
              <a:path h="5775188" w="8115300">
                <a:moveTo>
                  <a:pt x="0" y="0"/>
                </a:moveTo>
                <a:lnTo>
                  <a:pt x="8115300" y="0"/>
                </a:lnTo>
                <a:lnTo>
                  <a:pt x="8115300" y="5775188"/>
                </a:lnTo>
                <a:lnTo>
                  <a:pt x="0" y="57751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5975" r="0" b="-11161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595313"/>
            <a:ext cx="13331437" cy="857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 u="sng">
                <a:solidFill>
                  <a:srgbClr val="C0171A"/>
                </a:solidFill>
                <a:latin typeface="TT Hoves Bold"/>
                <a:ea typeface="TT Hoves Bold"/>
                <a:cs typeface="TT Hoves Bold"/>
                <a:sym typeface="TT Hoves Bold"/>
              </a:rPr>
              <a:t>ECU </a:t>
            </a:r>
            <a:r>
              <a:rPr lang="en-US" b="true" sz="5600" u="sng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- Evaluar Planos en el Sistema</a:t>
            </a:r>
          </a:p>
        </p:txBody>
      </p:sp>
    </p:spTree>
  </p:cSld>
  <p:clrMapOvr>
    <a:masterClrMapping/>
  </p:clrMapOvr>
  <p:transition spd="slow">
    <p:push dir="l"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89990"/>
            <a:ext cx="18288000" cy="197010"/>
            <a:chOff x="0" y="0"/>
            <a:chExt cx="4816593" cy="518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1888"/>
            </a:xfrm>
            <a:custGeom>
              <a:avLst/>
              <a:gdLst/>
              <a:ahLst/>
              <a:cxnLst/>
              <a:rect r="r" b="b" t="t" l="l"/>
              <a:pathLst>
                <a:path h="5188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888"/>
                  </a:lnTo>
                  <a:lnTo>
                    <a:pt x="0" y="51888"/>
                  </a:lnTo>
                  <a:close/>
                </a:path>
              </a:pathLst>
            </a:custGeom>
            <a:solidFill>
              <a:srgbClr val="BF090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99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197010"/>
            <a:chOff x="0" y="0"/>
            <a:chExt cx="4816593" cy="518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51888"/>
            </a:xfrm>
            <a:custGeom>
              <a:avLst/>
              <a:gdLst/>
              <a:ahLst/>
              <a:cxnLst/>
              <a:rect r="r" b="b" t="t" l="l"/>
              <a:pathLst>
                <a:path h="5188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888"/>
                  </a:lnTo>
                  <a:lnTo>
                    <a:pt x="0" y="51888"/>
                  </a:lnTo>
                  <a:close/>
                </a:path>
              </a:pathLst>
            </a:custGeom>
            <a:solidFill>
              <a:srgbClr val="BF090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99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678948" y="1862071"/>
            <a:ext cx="8930103" cy="7132442"/>
          </a:xfrm>
          <a:custGeom>
            <a:avLst/>
            <a:gdLst/>
            <a:ahLst/>
            <a:cxnLst/>
            <a:rect r="r" b="b" t="t" l="l"/>
            <a:pathLst>
              <a:path h="7132442" w="8930103">
                <a:moveTo>
                  <a:pt x="0" y="0"/>
                </a:moveTo>
                <a:lnTo>
                  <a:pt x="8930104" y="0"/>
                </a:lnTo>
                <a:lnTo>
                  <a:pt x="8930104" y="7132443"/>
                </a:lnTo>
                <a:lnTo>
                  <a:pt x="0" y="71324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079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595313"/>
            <a:ext cx="13331437" cy="857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b="true" sz="5600" u="sng">
                <a:solidFill>
                  <a:srgbClr val="C0171A"/>
                </a:solidFill>
                <a:latin typeface="TT Hoves Bold"/>
                <a:ea typeface="TT Hoves Bold"/>
                <a:cs typeface="TT Hoves Bold"/>
                <a:sym typeface="TT Hoves Bold"/>
              </a:rPr>
              <a:t>ECU </a:t>
            </a:r>
            <a:r>
              <a:rPr lang="en-US" b="true" sz="5600" u="sng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- Evaluar Planos en el Sistema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2060" y="0"/>
            <a:ext cx="16503879" cy="12752998"/>
            <a:chOff x="0" y="0"/>
            <a:chExt cx="22005172" cy="170039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005172" cy="17003997"/>
            </a:xfrm>
            <a:custGeom>
              <a:avLst/>
              <a:gdLst/>
              <a:ahLst/>
              <a:cxnLst/>
              <a:rect r="r" b="b" t="t" l="l"/>
              <a:pathLst>
                <a:path h="17003997" w="22005172">
                  <a:moveTo>
                    <a:pt x="0" y="0"/>
                  </a:moveTo>
                  <a:lnTo>
                    <a:pt x="22005172" y="0"/>
                  </a:lnTo>
                  <a:lnTo>
                    <a:pt x="22005172" y="17003997"/>
                  </a:lnTo>
                  <a:lnTo>
                    <a:pt x="0" y="170039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421911"/>
              <a:ext cx="22005172" cy="12714759"/>
              <a:chOff x="0" y="0"/>
              <a:chExt cx="4346701" cy="2511557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346701" cy="2511557"/>
              </a:xfrm>
              <a:custGeom>
                <a:avLst/>
                <a:gdLst/>
                <a:ahLst/>
                <a:cxnLst/>
                <a:rect r="r" b="b" t="t" l="l"/>
                <a:pathLst>
                  <a:path h="2511557" w="4346701">
                    <a:moveTo>
                      <a:pt x="0" y="0"/>
                    </a:moveTo>
                    <a:lnTo>
                      <a:pt x="4346701" y="0"/>
                    </a:lnTo>
                    <a:lnTo>
                      <a:pt x="4346701" y="2511557"/>
                    </a:lnTo>
                    <a:lnTo>
                      <a:pt x="0" y="251155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C0171A"/>
                </a:solidFill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346701" cy="254965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10"/>
                  </a:lnSpc>
                </a:pPr>
              </a:p>
            </p:txBody>
          </p:sp>
        </p:grpSp>
      </p:grpSp>
      <p:grpSp>
        <p:nvGrpSpPr>
          <p:cNvPr name="Group 7" id="7"/>
          <p:cNvGrpSpPr/>
          <p:nvPr/>
        </p:nvGrpSpPr>
        <p:grpSpPr>
          <a:xfrm rot="0">
            <a:off x="0" y="10089990"/>
            <a:ext cx="18288000" cy="197010"/>
            <a:chOff x="0" y="0"/>
            <a:chExt cx="4816593" cy="5188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51888"/>
            </a:xfrm>
            <a:custGeom>
              <a:avLst/>
              <a:gdLst/>
              <a:ahLst/>
              <a:cxnLst/>
              <a:rect r="r" b="b" t="t" l="l"/>
              <a:pathLst>
                <a:path h="5188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888"/>
                  </a:lnTo>
                  <a:lnTo>
                    <a:pt x="0" y="51888"/>
                  </a:lnTo>
                  <a:close/>
                </a:path>
              </a:pathLst>
            </a:custGeom>
            <a:solidFill>
              <a:srgbClr val="BF090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816593" cy="99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3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0"/>
            <a:ext cx="18288000" cy="197010"/>
            <a:chOff x="0" y="0"/>
            <a:chExt cx="4816593" cy="5188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16592" cy="51888"/>
            </a:xfrm>
            <a:custGeom>
              <a:avLst/>
              <a:gdLst/>
              <a:ahLst/>
              <a:cxnLst/>
              <a:rect r="r" b="b" t="t" l="l"/>
              <a:pathLst>
                <a:path h="5188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888"/>
                  </a:lnTo>
                  <a:lnTo>
                    <a:pt x="0" y="51888"/>
                  </a:lnTo>
                  <a:close/>
                </a:path>
              </a:pathLst>
            </a:custGeom>
            <a:solidFill>
              <a:srgbClr val="BF090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4816593" cy="99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3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89990"/>
            <a:ext cx="18288000" cy="197010"/>
            <a:chOff x="0" y="0"/>
            <a:chExt cx="4816593" cy="518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1888"/>
            </a:xfrm>
            <a:custGeom>
              <a:avLst/>
              <a:gdLst/>
              <a:ahLst/>
              <a:cxnLst/>
              <a:rect r="r" b="b" t="t" l="l"/>
              <a:pathLst>
                <a:path h="5188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888"/>
                  </a:lnTo>
                  <a:lnTo>
                    <a:pt x="0" y="51888"/>
                  </a:lnTo>
                  <a:close/>
                </a:path>
              </a:pathLst>
            </a:custGeom>
            <a:solidFill>
              <a:srgbClr val="BF090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99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197010"/>
            <a:chOff x="0" y="0"/>
            <a:chExt cx="4816593" cy="518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51888"/>
            </a:xfrm>
            <a:custGeom>
              <a:avLst/>
              <a:gdLst/>
              <a:ahLst/>
              <a:cxnLst/>
              <a:rect r="r" b="b" t="t" l="l"/>
              <a:pathLst>
                <a:path h="5188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888"/>
                  </a:lnTo>
                  <a:lnTo>
                    <a:pt x="0" y="51888"/>
                  </a:lnTo>
                  <a:close/>
                </a:path>
              </a:pathLst>
            </a:custGeom>
            <a:solidFill>
              <a:srgbClr val="BF090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99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262144" y="1452496"/>
            <a:ext cx="13442880" cy="8506129"/>
          </a:xfrm>
          <a:custGeom>
            <a:avLst/>
            <a:gdLst/>
            <a:ahLst/>
            <a:cxnLst/>
            <a:rect r="r" b="b" t="t" l="l"/>
            <a:pathLst>
              <a:path h="8506129" w="13442880">
                <a:moveTo>
                  <a:pt x="0" y="0"/>
                </a:moveTo>
                <a:lnTo>
                  <a:pt x="13442879" y="0"/>
                </a:lnTo>
                <a:lnTo>
                  <a:pt x="13442879" y="8506129"/>
                </a:lnTo>
                <a:lnTo>
                  <a:pt x="0" y="85061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595313"/>
            <a:ext cx="15909767" cy="857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b="true">
                <a:solidFill>
                  <a:srgbClr val="C0171A"/>
                </a:solidFill>
                <a:latin typeface="TT Hoves Bold"/>
                <a:ea typeface="TT Hoves Bold"/>
                <a:cs typeface="TT Hoves Bold"/>
                <a:sym typeface="TT Hoves Bold"/>
              </a:rPr>
              <a:t>Prototipos CU </a:t>
            </a:r>
            <a:r>
              <a:rPr lang="en-US" sz="5600" b="true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Evaluar Informe Técnico</a:t>
            </a:r>
          </a:p>
        </p:txBody>
      </p:sp>
    </p:spTree>
  </p:cSld>
  <p:clrMapOvr>
    <a:masterClrMapping/>
  </p:clrMapOvr>
  <p:transition spd="slow">
    <p:push dir="l"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89990"/>
            <a:ext cx="18288000" cy="197010"/>
            <a:chOff x="0" y="0"/>
            <a:chExt cx="4816593" cy="518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1888"/>
            </a:xfrm>
            <a:custGeom>
              <a:avLst/>
              <a:gdLst/>
              <a:ahLst/>
              <a:cxnLst/>
              <a:rect r="r" b="b" t="t" l="l"/>
              <a:pathLst>
                <a:path h="5188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888"/>
                  </a:lnTo>
                  <a:lnTo>
                    <a:pt x="0" y="51888"/>
                  </a:lnTo>
                  <a:close/>
                </a:path>
              </a:pathLst>
            </a:custGeom>
            <a:solidFill>
              <a:srgbClr val="BF090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99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197010"/>
            <a:chOff x="0" y="0"/>
            <a:chExt cx="4816593" cy="518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51888"/>
            </a:xfrm>
            <a:custGeom>
              <a:avLst/>
              <a:gdLst/>
              <a:ahLst/>
              <a:cxnLst/>
              <a:rect r="r" b="b" t="t" l="l"/>
              <a:pathLst>
                <a:path h="5188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888"/>
                  </a:lnTo>
                  <a:lnTo>
                    <a:pt x="0" y="51888"/>
                  </a:lnTo>
                  <a:close/>
                </a:path>
              </a:pathLst>
            </a:custGeom>
            <a:solidFill>
              <a:srgbClr val="BF090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99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296067" y="1452496"/>
            <a:ext cx="13375034" cy="8525477"/>
          </a:xfrm>
          <a:custGeom>
            <a:avLst/>
            <a:gdLst/>
            <a:ahLst/>
            <a:cxnLst/>
            <a:rect r="r" b="b" t="t" l="l"/>
            <a:pathLst>
              <a:path h="8525477" w="13375034">
                <a:moveTo>
                  <a:pt x="0" y="0"/>
                </a:moveTo>
                <a:lnTo>
                  <a:pt x="13375034" y="0"/>
                </a:lnTo>
                <a:lnTo>
                  <a:pt x="13375034" y="8525477"/>
                </a:lnTo>
                <a:lnTo>
                  <a:pt x="0" y="85254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595313"/>
            <a:ext cx="15909767" cy="857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b="true">
                <a:solidFill>
                  <a:srgbClr val="C0171A"/>
                </a:solidFill>
                <a:latin typeface="TT Hoves Bold"/>
                <a:ea typeface="TT Hoves Bold"/>
                <a:cs typeface="TT Hoves Bold"/>
                <a:sym typeface="TT Hoves Bold"/>
              </a:rPr>
              <a:t>Prototipos CU </a:t>
            </a:r>
            <a:r>
              <a:rPr lang="en-US" sz="5600" b="true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Evaluar Informe Técnico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017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4878" t="0" r="-487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30" y="3623144"/>
            <a:ext cx="12097460" cy="267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59"/>
              </a:lnSpc>
            </a:pPr>
            <a:r>
              <a:rPr lang="en-US" sz="8799" b="true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Matriz de Actividades vs Casos de Uso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1028730" y="6616231"/>
            <a:ext cx="12097460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89990"/>
            <a:ext cx="18288000" cy="197010"/>
            <a:chOff x="0" y="0"/>
            <a:chExt cx="4816593" cy="518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1888"/>
            </a:xfrm>
            <a:custGeom>
              <a:avLst/>
              <a:gdLst/>
              <a:ahLst/>
              <a:cxnLst/>
              <a:rect r="r" b="b" t="t" l="l"/>
              <a:pathLst>
                <a:path h="5188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888"/>
                  </a:lnTo>
                  <a:lnTo>
                    <a:pt x="0" y="51888"/>
                  </a:lnTo>
                  <a:close/>
                </a:path>
              </a:pathLst>
            </a:custGeom>
            <a:solidFill>
              <a:srgbClr val="BF090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99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197010"/>
            <a:chOff x="0" y="0"/>
            <a:chExt cx="4816593" cy="518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51888"/>
            </a:xfrm>
            <a:custGeom>
              <a:avLst/>
              <a:gdLst/>
              <a:ahLst/>
              <a:cxnLst/>
              <a:rect r="r" b="b" t="t" l="l"/>
              <a:pathLst>
                <a:path h="5188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888"/>
                  </a:lnTo>
                  <a:lnTo>
                    <a:pt x="0" y="51888"/>
                  </a:lnTo>
                  <a:close/>
                </a:path>
              </a:pathLst>
            </a:custGeom>
            <a:solidFill>
              <a:srgbClr val="BF090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99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14350" y="1325370"/>
            <a:ext cx="17259300" cy="7141035"/>
          </a:xfrm>
          <a:custGeom>
            <a:avLst/>
            <a:gdLst/>
            <a:ahLst/>
            <a:cxnLst/>
            <a:rect r="r" b="b" t="t" l="l"/>
            <a:pathLst>
              <a:path h="7141035" w="17259300">
                <a:moveTo>
                  <a:pt x="0" y="0"/>
                </a:moveTo>
                <a:lnTo>
                  <a:pt x="17259300" y="0"/>
                </a:lnTo>
                <a:lnTo>
                  <a:pt x="17259300" y="7141036"/>
                </a:lnTo>
                <a:lnTo>
                  <a:pt x="0" y="71410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2846" y="1138816"/>
            <a:ext cx="16982307" cy="8009367"/>
          </a:xfrm>
          <a:custGeom>
            <a:avLst/>
            <a:gdLst/>
            <a:ahLst/>
            <a:cxnLst/>
            <a:rect r="r" b="b" t="t" l="l"/>
            <a:pathLst>
              <a:path h="8009367" w="16982307">
                <a:moveTo>
                  <a:pt x="0" y="0"/>
                </a:moveTo>
                <a:lnTo>
                  <a:pt x="16982308" y="0"/>
                </a:lnTo>
                <a:lnTo>
                  <a:pt x="16982308" y="8009368"/>
                </a:lnTo>
                <a:lnTo>
                  <a:pt x="0" y="80093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32" t="-741" r="-699" b="0"/>
            </a:stretch>
          </a:blipFill>
          <a:ln w="57150" cap="sq">
            <a:solidFill>
              <a:srgbClr val="C0171A"/>
            </a:solidFill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0" y="10089990"/>
            <a:ext cx="18288000" cy="197010"/>
            <a:chOff x="0" y="0"/>
            <a:chExt cx="4816593" cy="518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51888"/>
            </a:xfrm>
            <a:custGeom>
              <a:avLst/>
              <a:gdLst/>
              <a:ahLst/>
              <a:cxnLst/>
              <a:rect r="r" b="b" t="t" l="l"/>
              <a:pathLst>
                <a:path h="5188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888"/>
                  </a:lnTo>
                  <a:lnTo>
                    <a:pt x="0" y="51888"/>
                  </a:lnTo>
                  <a:close/>
                </a:path>
              </a:pathLst>
            </a:custGeom>
            <a:solidFill>
              <a:srgbClr val="BF090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99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3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8288000" cy="197010"/>
            <a:chOff x="0" y="0"/>
            <a:chExt cx="4816593" cy="518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51888"/>
            </a:xfrm>
            <a:custGeom>
              <a:avLst/>
              <a:gdLst/>
              <a:ahLst/>
              <a:cxnLst/>
              <a:rect r="r" b="b" t="t" l="l"/>
              <a:pathLst>
                <a:path h="5188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888"/>
                  </a:lnTo>
                  <a:lnTo>
                    <a:pt x="0" y="51888"/>
                  </a:lnTo>
                  <a:close/>
                </a:path>
              </a:pathLst>
            </a:custGeom>
            <a:solidFill>
              <a:srgbClr val="BF090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816593" cy="99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3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45102" y="3975113"/>
            <a:ext cx="4175278" cy="1651374"/>
            <a:chOff x="0" y="0"/>
            <a:chExt cx="913089" cy="3611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3089" cy="361138"/>
            </a:xfrm>
            <a:custGeom>
              <a:avLst/>
              <a:gdLst/>
              <a:ahLst/>
              <a:cxnLst/>
              <a:rect r="r" b="b" t="t" l="l"/>
              <a:pathLst>
                <a:path h="361138" w="913089">
                  <a:moveTo>
                    <a:pt x="0" y="0"/>
                  </a:moveTo>
                  <a:lnTo>
                    <a:pt x="913089" y="0"/>
                  </a:lnTo>
                  <a:lnTo>
                    <a:pt x="913089" y="361138"/>
                  </a:lnTo>
                  <a:lnTo>
                    <a:pt x="0" y="3611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43C2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913089" cy="42781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4899"/>
                </a:lnSpc>
              </a:pPr>
              <a:r>
                <a:rPr lang="en-US" b="true" sz="3499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CASOS DE</a:t>
              </a:r>
              <a:r>
                <a:rPr lang="en-US" b="true" sz="3499">
                  <a:solidFill>
                    <a:srgbClr val="FFFFFF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 </a:t>
              </a:r>
              <a:r>
                <a:rPr lang="en-US" b="true" sz="3499">
                  <a:solidFill>
                    <a:srgbClr val="C0171A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USO</a:t>
              </a:r>
            </a:p>
          </p:txBody>
        </p:sp>
      </p:grpSp>
      <p:sp>
        <p:nvSpPr>
          <p:cNvPr name="AutoShape 5" id="5"/>
          <p:cNvSpPr/>
          <p:nvPr/>
        </p:nvSpPr>
        <p:spPr>
          <a:xfrm>
            <a:off x="2955879" y="2807343"/>
            <a:ext cx="3889222" cy="1993456"/>
          </a:xfrm>
          <a:prstGeom prst="line">
            <a:avLst/>
          </a:prstGeom>
          <a:ln cap="rnd" w="47625">
            <a:solidFill>
              <a:srgbClr val="C0171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7331721" y="1809931"/>
            <a:ext cx="1601020" cy="2165181"/>
          </a:xfrm>
          <a:prstGeom prst="line">
            <a:avLst/>
          </a:prstGeom>
          <a:ln cap="rnd" w="47625">
            <a:solidFill>
              <a:srgbClr val="C0171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>
            <a:off x="8932741" y="1870823"/>
            <a:ext cx="1801583" cy="2104290"/>
          </a:xfrm>
          <a:prstGeom prst="line">
            <a:avLst/>
          </a:prstGeom>
          <a:ln cap="rnd" w="47625">
            <a:solidFill>
              <a:srgbClr val="C0171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H="true">
            <a:off x="11020380" y="3078465"/>
            <a:ext cx="4113883" cy="1722335"/>
          </a:xfrm>
          <a:prstGeom prst="line">
            <a:avLst/>
          </a:prstGeom>
          <a:ln cap="rnd" w="47625">
            <a:solidFill>
              <a:srgbClr val="C0171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H="true" flipV="true">
            <a:off x="11020380" y="4800800"/>
            <a:ext cx="3718232" cy="593963"/>
          </a:xfrm>
          <a:prstGeom prst="line">
            <a:avLst/>
          </a:prstGeom>
          <a:ln cap="rnd" w="47625">
            <a:solidFill>
              <a:srgbClr val="C0171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H="true" flipV="true">
            <a:off x="8932741" y="5626487"/>
            <a:ext cx="4696244" cy="1942370"/>
          </a:xfrm>
          <a:prstGeom prst="line">
            <a:avLst/>
          </a:prstGeom>
          <a:ln cap="rnd" w="47625">
            <a:solidFill>
              <a:srgbClr val="C0171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H="true" flipV="true">
            <a:off x="8932741" y="5626487"/>
            <a:ext cx="0" cy="2102769"/>
          </a:xfrm>
          <a:prstGeom prst="line">
            <a:avLst/>
          </a:prstGeom>
          <a:ln cap="rnd" w="47625">
            <a:solidFill>
              <a:srgbClr val="C0171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V="true">
            <a:off x="4864833" y="5626487"/>
            <a:ext cx="4067908" cy="1942370"/>
          </a:xfrm>
          <a:prstGeom prst="line">
            <a:avLst/>
          </a:prstGeom>
          <a:ln cap="rnd" w="47625">
            <a:solidFill>
              <a:srgbClr val="C0171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V="true">
            <a:off x="3288260" y="4800800"/>
            <a:ext cx="3556842" cy="607916"/>
          </a:xfrm>
          <a:prstGeom prst="line">
            <a:avLst/>
          </a:prstGeom>
          <a:ln cap="rnd" w="47625">
            <a:solidFill>
              <a:srgbClr val="C0171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0734324" y="1480207"/>
            <a:ext cx="791302" cy="781231"/>
          </a:xfrm>
          <a:custGeom>
            <a:avLst/>
            <a:gdLst/>
            <a:ahLst/>
            <a:cxnLst/>
            <a:rect r="r" b="b" t="t" l="l"/>
            <a:pathLst>
              <a:path h="781231" w="791302">
                <a:moveTo>
                  <a:pt x="0" y="0"/>
                </a:moveTo>
                <a:lnTo>
                  <a:pt x="791303" y="0"/>
                </a:lnTo>
                <a:lnTo>
                  <a:pt x="791303" y="781231"/>
                </a:lnTo>
                <a:lnTo>
                  <a:pt x="0" y="781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507637" y="7568857"/>
            <a:ext cx="714392" cy="688414"/>
          </a:xfrm>
          <a:custGeom>
            <a:avLst/>
            <a:gdLst/>
            <a:ahLst/>
            <a:cxnLst/>
            <a:rect r="r" b="b" t="t" l="l"/>
            <a:pathLst>
              <a:path h="688414" w="714392">
                <a:moveTo>
                  <a:pt x="0" y="0"/>
                </a:moveTo>
                <a:lnTo>
                  <a:pt x="714392" y="0"/>
                </a:lnTo>
                <a:lnTo>
                  <a:pt x="714392" y="688414"/>
                </a:lnTo>
                <a:lnTo>
                  <a:pt x="0" y="6884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558729" y="7729256"/>
            <a:ext cx="748024" cy="803048"/>
          </a:xfrm>
          <a:custGeom>
            <a:avLst/>
            <a:gdLst/>
            <a:ahLst/>
            <a:cxnLst/>
            <a:rect r="r" b="b" t="t" l="l"/>
            <a:pathLst>
              <a:path h="803048" w="748024">
                <a:moveTo>
                  <a:pt x="0" y="0"/>
                </a:moveTo>
                <a:lnTo>
                  <a:pt x="748024" y="0"/>
                </a:lnTo>
                <a:lnTo>
                  <a:pt x="748024" y="803048"/>
                </a:lnTo>
                <a:lnTo>
                  <a:pt x="0" y="8030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227461" y="7568857"/>
            <a:ext cx="803048" cy="803048"/>
          </a:xfrm>
          <a:custGeom>
            <a:avLst/>
            <a:gdLst/>
            <a:ahLst/>
            <a:cxnLst/>
            <a:rect r="r" b="b" t="t" l="l"/>
            <a:pathLst>
              <a:path h="803048" w="803048">
                <a:moveTo>
                  <a:pt x="0" y="0"/>
                </a:moveTo>
                <a:lnTo>
                  <a:pt x="803048" y="0"/>
                </a:lnTo>
                <a:lnTo>
                  <a:pt x="803048" y="803048"/>
                </a:lnTo>
                <a:lnTo>
                  <a:pt x="0" y="8030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577674" y="1480207"/>
            <a:ext cx="754047" cy="659448"/>
          </a:xfrm>
          <a:custGeom>
            <a:avLst/>
            <a:gdLst/>
            <a:ahLst/>
            <a:cxnLst/>
            <a:rect r="r" b="b" t="t" l="l"/>
            <a:pathLst>
              <a:path h="659448" w="754047">
                <a:moveTo>
                  <a:pt x="0" y="0"/>
                </a:moveTo>
                <a:lnTo>
                  <a:pt x="754047" y="0"/>
                </a:lnTo>
                <a:lnTo>
                  <a:pt x="754047" y="659448"/>
                </a:lnTo>
                <a:lnTo>
                  <a:pt x="0" y="6594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134263" y="2708308"/>
            <a:ext cx="632631" cy="740313"/>
          </a:xfrm>
          <a:custGeom>
            <a:avLst/>
            <a:gdLst/>
            <a:ahLst/>
            <a:cxnLst/>
            <a:rect r="r" b="b" t="t" l="l"/>
            <a:pathLst>
              <a:path h="740313" w="632631">
                <a:moveTo>
                  <a:pt x="0" y="0"/>
                </a:moveTo>
                <a:lnTo>
                  <a:pt x="632632" y="0"/>
                </a:lnTo>
                <a:lnTo>
                  <a:pt x="632632" y="740313"/>
                </a:lnTo>
                <a:lnTo>
                  <a:pt x="0" y="7403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738612" y="5030763"/>
            <a:ext cx="791302" cy="727998"/>
          </a:xfrm>
          <a:custGeom>
            <a:avLst/>
            <a:gdLst/>
            <a:ahLst/>
            <a:cxnLst/>
            <a:rect r="r" b="b" t="t" l="l"/>
            <a:pathLst>
              <a:path h="727998" w="791302">
                <a:moveTo>
                  <a:pt x="0" y="0"/>
                </a:moveTo>
                <a:lnTo>
                  <a:pt x="791302" y="0"/>
                </a:lnTo>
                <a:lnTo>
                  <a:pt x="791302" y="727998"/>
                </a:lnTo>
                <a:lnTo>
                  <a:pt x="0" y="72799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2534213" y="5044717"/>
            <a:ext cx="754047" cy="727998"/>
          </a:xfrm>
          <a:custGeom>
            <a:avLst/>
            <a:gdLst/>
            <a:ahLst/>
            <a:cxnLst/>
            <a:rect r="r" b="b" t="t" l="l"/>
            <a:pathLst>
              <a:path h="727998" w="754047">
                <a:moveTo>
                  <a:pt x="0" y="0"/>
                </a:moveTo>
                <a:lnTo>
                  <a:pt x="754047" y="0"/>
                </a:lnTo>
                <a:lnTo>
                  <a:pt x="754047" y="727998"/>
                </a:lnTo>
                <a:lnTo>
                  <a:pt x="0" y="72799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361830" y="2435217"/>
            <a:ext cx="594049" cy="744253"/>
          </a:xfrm>
          <a:custGeom>
            <a:avLst/>
            <a:gdLst/>
            <a:ahLst/>
            <a:cxnLst/>
            <a:rect r="r" b="b" t="t" l="l"/>
            <a:pathLst>
              <a:path h="744253" w="594049">
                <a:moveTo>
                  <a:pt x="0" y="0"/>
                </a:moveTo>
                <a:lnTo>
                  <a:pt x="594049" y="0"/>
                </a:lnTo>
                <a:lnTo>
                  <a:pt x="594049" y="744253"/>
                </a:lnTo>
                <a:lnTo>
                  <a:pt x="0" y="74425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9822182" y="2463607"/>
            <a:ext cx="2615587" cy="770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43"/>
              </a:lnSpc>
              <a:spcBef>
                <a:spcPct val="0"/>
              </a:spcBef>
            </a:pPr>
            <a:r>
              <a:rPr lang="en-US" b="true" sz="2245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Emitir Resolución directoral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284254" y="8486431"/>
            <a:ext cx="3092146" cy="770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43"/>
              </a:lnSpc>
              <a:spcBef>
                <a:spcPct val="0"/>
              </a:spcBef>
            </a:pPr>
            <a:r>
              <a:rPr lang="en-US" b="true" sz="2245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Elaborar Informe Técnico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386668" y="8645079"/>
            <a:ext cx="3092146" cy="770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43"/>
              </a:lnSpc>
              <a:spcBef>
                <a:spcPct val="0"/>
              </a:spcBef>
            </a:pPr>
            <a:r>
              <a:rPr lang="en-US" b="true" sz="2245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Verificar mapa y datos del área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042118" y="8486431"/>
            <a:ext cx="3092146" cy="770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43"/>
              </a:lnSpc>
              <a:spcBef>
                <a:spcPct val="0"/>
              </a:spcBef>
            </a:pPr>
            <a:r>
              <a:rPr lang="en-US" b="true" sz="2245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Firmar informe Técnico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299029" y="2494187"/>
            <a:ext cx="3092146" cy="381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43"/>
              </a:lnSpc>
              <a:spcBef>
                <a:spcPct val="0"/>
              </a:spcBef>
            </a:pPr>
            <a:r>
              <a:rPr lang="en-US" b="true" sz="2245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Registrar Solicitud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904506" y="3762505"/>
            <a:ext cx="3092146" cy="380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43"/>
              </a:lnSpc>
              <a:spcBef>
                <a:spcPct val="0"/>
              </a:spcBef>
            </a:pPr>
            <a:r>
              <a:rPr lang="en-US" b="true" sz="2245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Calificar Expediente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95350" y="3400996"/>
            <a:ext cx="3527009" cy="770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43"/>
              </a:lnSpc>
              <a:spcBef>
                <a:spcPct val="0"/>
              </a:spcBef>
            </a:pPr>
            <a:r>
              <a:rPr lang="en-US" b="true" sz="2245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Verificar la Integridad de la  información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592355" y="5867436"/>
            <a:ext cx="3092146" cy="770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43"/>
              </a:lnSpc>
              <a:spcBef>
                <a:spcPct val="0"/>
              </a:spcBef>
            </a:pPr>
            <a:r>
              <a:rPr lang="en-US" b="true" sz="2245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Remitir informe Técnico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30214" y="5946646"/>
            <a:ext cx="3092146" cy="770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43"/>
              </a:lnSpc>
              <a:spcBef>
                <a:spcPct val="0"/>
              </a:spcBef>
            </a:pPr>
            <a:r>
              <a:rPr lang="en-US" b="true" sz="2245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Evaluar los planos del sistema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0" y="10089990"/>
            <a:ext cx="18288000" cy="197010"/>
            <a:chOff x="0" y="0"/>
            <a:chExt cx="4816593" cy="5188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816592" cy="51888"/>
            </a:xfrm>
            <a:custGeom>
              <a:avLst/>
              <a:gdLst/>
              <a:ahLst/>
              <a:cxnLst/>
              <a:rect r="r" b="b" t="t" l="l"/>
              <a:pathLst>
                <a:path h="5188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888"/>
                  </a:lnTo>
                  <a:lnTo>
                    <a:pt x="0" y="51888"/>
                  </a:lnTo>
                  <a:close/>
                </a:path>
              </a:pathLst>
            </a:custGeom>
            <a:solidFill>
              <a:srgbClr val="BF0909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4816593" cy="99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3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0" y="0"/>
            <a:ext cx="18288000" cy="197010"/>
            <a:chOff x="0" y="0"/>
            <a:chExt cx="4816593" cy="5188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816592" cy="51888"/>
            </a:xfrm>
            <a:custGeom>
              <a:avLst/>
              <a:gdLst/>
              <a:ahLst/>
              <a:cxnLst/>
              <a:rect r="r" b="b" t="t" l="l"/>
              <a:pathLst>
                <a:path h="5188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888"/>
                  </a:lnTo>
                  <a:lnTo>
                    <a:pt x="0" y="51888"/>
                  </a:lnTo>
                  <a:close/>
                </a:path>
              </a:pathLst>
            </a:custGeom>
            <a:solidFill>
              <a:srgbClr val="BF0909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47625"/>
              <a:ext cx="4816593" cy="99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3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07973" y="1639538"/>
            <a:ext cx="13872054" cy="7946913"/>
            <a:chOff x="0" y="0"/>
            <a:chExt cx="2131315" cy="12209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31315" cy="1220971"/>
            </a:xfrm>
            <a:custGeom>
              <a:avLst/>
              <a:gdLst/>
              <a:ahLst/>
              <a:cxnLst/>
              <a:rect r="r" b="b" t="t" l="l"/>
              <a:pathLst>
                <a:path h="1220971" w="2131315">
                  <a:moveTo>
                    <a:pt x="0" y="0"/>
                  </a:moveTo>
                  <a:lnTo>
                    <a:pt x="2131315" y="0"/>
                  </a:lnTo>
                  <a:lnTo>
                    <a:pt x="2131315" y="1220971"/>
                  </a:lnTo>
                  <a:lnTo>
                    <a:pt x="0" y="1220971"/>
                  </a:lnTo>
                  <a:close/>
                </a:path>
              </a:pathLst>
            </a:custGeom>
            <a:blipFill>
              <a:blip r:embed="rId2"/>
              <a:stretch>
                <a:fillRect l="-141" t="0" r="-141" b="0"/>
              </a:stretch>
            </a:blipFill>
            <a:ln w="57150" cap="sq">
              <a:solidFill>
                <a:srgbClr val="C0171A"/>
              </a:solidFill>
              <a:prstDash val="solid"/>
              <a:miter/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595313"/>
            <a:ext cx="10015819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b="true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Diagrama general</a:t>
            </a:r>
            <a:r>
              <a:rPr lang="en-US" sz="5600" b="true">
                <a:solidFill>
                  <a:srgbClr val="C0171A"/>
                </a:solidFill>
                <a:latin typeface="TT Hoves Bold"/>
                <a:ea typeface="TT Hoves Bold"/>
                <a:cs typeface="TT Hoves Bold"/>
                <a:sym typeface="TT Hoves Bold"/>
              </a:rPr>
              <a:t> de CU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0" y="10089990"/>
            <a:ext cx="18288000" cy="197010"/>
            <a:chOff x="0" y="0"/>
            <a:chExt cx="4816593" cy="518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51888"/>
            </a:xfrm>
            <a:custGeom>
              <a:avLst/>
              <a:gdLst/>
              <a:ahLst/>
              <a:cxnLst/>
              <a:rect r="r" b="b" t="t" l="l"/>
              <a:pathLst>
                <a:path h="5188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888"/>
                  </a:lnTo>
                  <a:lnTo>
                    <a:pt x="0" y="51888"/>
                  </a:lnTo>
                  <a:close/>
                </a:path>
              </a:pathLst>
            </a:custGeom>
            <a:solidFill>
              <a:srgbClr val="BF090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99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18288000" cy="197010"/>
            <a:chOff x="0" y="0"/>
            <a:chExt cx="4816593" cy="518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16592" cy="51888"/>
            </a:xfrm>
            <a:custGeom>
              <a:avLst/>
              <a:gdLst/>
              <a:ahLst/>
              <a:cxnLst/>
              <a:rect r="r" b="b" t="t" l="l"/>
              <a:pathLst>
                <a:path h="5188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888"/>
                  </a:lnTo>
                  <a:lnTo>
                    <a:pt x="0" y="51888"/>
                  </a:lnTo>
                  <a:close/>
                </a:path>
              </a:pathLst>
            </a:custGeom>
            <a:solidFill>
              <a:srgbClr val="BF090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4816593" cy="99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3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06419" y="1663559"/>
            <a:ext cx="15075162" cy="7946913"/>
            <a:chOff x="0" y="0"/>
            <a:chExt cx="2316161" cy="12209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16161" cy="1220971"/>
            </a:xfrm>
            <a:custGeom>
              <a:avLst/>
              <a:gdLst/>
              <a:ahLst/>
              <a:cxnLst/>
              <a:rect r="r" b="b" t="t" l="l"/>
              <a:pathLst>
                <a:path h="1220971" w="2316161">
                  <a:moveTo>
                    <a:pt x="0" y="0"/>
                  </a:moveTo>
                  <a:lnTo>
                    <a:pt x="2316161" y="0"/>
                  </a:lnTo>
                  <a:lnTo>
                    <a:pt x="2316161" y="1220971"/>
                  </a:lnTo>
                  <a:lnTo>
                    <a:pt x="0" y="1220971"/>
                  </a:lnTo>
                  <a:close/>
                </a:path>
              </a:pathLst>
            </a:custGeom>
            <a:blipFill>
              <a:blip r:embed="rId2"/>
              <a:stretch>
                <a:fillRect l="-1031" t="0" r="-1031" b="0"/>
              </a:stretch>
            </a:blipFill>
            <a:ln w="57150" cap="sq">
              <a:solidFill>
                <a:srgbClr val="C0171A"/>
              </a:solidFill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10089990"/>
            <a:ext cx="18288000" cy="197010"/>
            <a:chOff x="0" y="0"/>
            <a:chExt cx="4816593" cy="518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51888"/>
            </a:xfrm>
            <a:custGeom>
              <a:avLst/>
              <a:gdLst/>
              <a:ahLst/>
              <a:cxnLst/>
              <a:rect r="r" b="b" t="t" l="l"/>
              <a:pathLst>
                <a:path h="5188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888"/>
                  </a:lnTo>
                  <a:lnTo>
                    <a:pt x="0" y="51888"/>
                  </a:lnTo>
                  <a:close/>
                </a:path>
              </a:pathLst>
            </a:custGeom>
            <a:solidFill>
              <a:srgbClr val="BF090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816593" cy="99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0"/>
            <a:ext cx="18288000" cy="197010"/>
            <a:chOff x="0" y="0"/>
            <a:chExt cx="4816593" cy="5188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51888"/>
            </a:xfrm>
            <a:custGeom>
              <a:avLst/>
              <a:gdLst/>
              <a:ahLst/>
              <a:cxnLst/>
              <a:rect r="r" b="b" t="t" l="l"/>
              <a:pathLst>
                <a:path h="5188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888"/>
                  </a:lnTo>
                  <a:lnTo>
                    <a:pt x="0" y="51888"/>
                  </a:lnTo>
                  <a:close/>
                </a:path>
              </a:pathLst>
            </a:custGeom>
            <a:solidFill>
              <a:srgbClr val="BF090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816593" cy="99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3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595313"/>
            <a:ext cx="10015819" cy="1704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b="true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Arquitectura de Análisis</a:t>
            </a:r>
          </a:p>
          <a:p>
            <a:pPr algn="l">
              <a:lnSpc>
                <a:spcPts val="6720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DAGUQobFbTs</dc:identifier>
  <dcterms:modified xsi:type="dcterms:W3CDTF">2011-08-01T06:04:30Z</dcterms:modified>
  <cp:revision>1</cp:revision>
  <dc:title>Company Profile</dc:title>
</cp:coreProperties>
</file>